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82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4" r:id="rId9"/>
    <p:sldId id="304" r:id="rId10"/>
    <p:sldId id="303" r:id="rId11"/>
    <p:sldId id="302" r:id="rId12"/>
    <p:sldId id="301" r:id="rId13"/>
    <p:sldId id="318" r:id="rId14"/>
    <p:sldId id="305" r:id="rId15"/>
    <p:sldId id="310" r:id="rId16"/>
    <p:sldId id="309" r:id="rId17"/>
    <p:sldId id="308" r:id="rId18"/>
    <p:sldId id="306" r:id="rId19"/>
    <p:sldId id="314" r:id="rId20"/>
    <p:sldId id="316" r:id="rId21"/>
    <p:sldId id="315" r:id="rId22"/>
    <p:sldId id="317" r:id="rId23"/>
    <p:sldId id="313" r:id="rId24"/>
    <p:sldId id="319" r:id="rId25"/>
    <p:sldId id="321" r:id="rId26"/>
    <p:sldId id="323" r:id="rId27"/>
    <p:sldId id="322" r:id="rId28"/>
    <p:sldId id="264" r:id="rId29"/>
    <p:sldId id="265" r:id="rId30"/>
    <p:sldId id="266" r:id="rId31"/>
    <p:sldId id="267" r:id="rId32"/>
    <p:sldId id="276" r:id="rId33"/>
    <p:sldId id="268" r:id="rId34"/>
    <p:sldId id="269" r:id="rId35"/>
    <p:sldId id="272" r:id="rId36"/>
    <p:sldId id="273" r:id="rId37"/>
    <p:sldId id="320" r:id="rId38"/>
    <p:sldId id="274" r:id="rId39"/>
    <p:sldId id="275" r:id="rId40"/>
    <p:sldId id="277" r:id="rId41"/>
    <p:sldId id="281" r:id="rId42"/>
    <p:sldId id="282" r:id="rId43"/>
    <p:sldId id="283" r:id="rId44"/>
    <p:sldId id="279" r:id="rId45"/>
    <p:sldId id="280" r:id="rId46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B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69" autoAdjust="0"/>
    <p:restoredTop sz="95140" autoAdjust="0"/>
  </p:normalViewPr>
  <p:slideViewPr>
    <p:cSldViewPr>
      <p:cViewPr varScale="1">
        <p:scale>
          <a:sx n="151" d="100"/>
          <a:sy n="151" d="100"/>
        </p:scale>
        <p:origin x="100" y="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4" d="100"/>
          <a:sy n="104" d="100"/>
        </p:scale>
        <p:origin x="-3510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B3CD8EE7-776C-4D7C-BB65-A4B45FAAA0E3}" type="datetimeFigureOut">
              <a:rPr lang="en-US" altLang="en-US"/>
              <a:pPr/>
              <a:t>9/21/2023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A245092E-E8AD-4B87-95F6-AA49FCCB22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342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049B10FB-D208-4B54-AE72-D0DB023FC37B}" type="datetimeFigureOut">
              <a:rPr lang="en-US" altLang="en-US"/>
              <a:pPr/>
              <a:t>9/21/2023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9847C58C-B85F-40E9-A06E-6AF53A38400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63340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609600" y="2057403"/>
            <a:ext cx="10769600" cy="46037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324BD2"/>
                </a:solidFill>
                <a:latin typeface="Impact" pitchFamily="34" charset="0"/>
                <a:ea typeface="+mj-ea"/>
                <a:cs typeface="+mj-cs"/>
              </a:rPr>
              <a:t>SAMOS Pre-Ship Review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2895603"/>
            <a:ext cx="10363200" cy="460375"/>
          </a:xfrm>
        </p:spPr>
        <p:txBody>
          <a:bodyPr/>
          <a:lstStyle>
            <a:lvl1pPr algn="r">
              <a:defRPr baseline="0">
                <a:solidFill>
                  <a:srgbClr val="324BD2"/>
                </a:solidFill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43200" y="4572000"/>
            <a:ext cx="8534400" cy="381000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/>
                </a:solidFill>
                <a:latin typeface="Impact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Authors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68E95C1-1495-4858-9D7A-AD278BD40F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98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0CE05A-FFC3-495E-AE97-7157D124E47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6393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EA0D02D-2448-4F3D-8FC0-008EB420A82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60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DB0753F-7984-4963-970C-1A1AFC575F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8404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A670DD-CB3F-4BB5-8672-EEEE670964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1437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4AD42E8-D248-422B-9479-1F82C09091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3203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AB60C59-29AC-4443-BBA6-7566F3FF3B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635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0D3CC0-51DF-441A-B14B-4F94C2DF1C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7607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7BB8AD8-B060-4DD1-8C6F-67B9B642836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762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D4CF419-1563-4C31-9CDA-EDD489EEEB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7513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55C3DC2-096C-4D7D-A7FB-8BDB321969E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2254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117600" y="115888"/>
            <a:ext cx="82296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34F890B6-1D70-4F05-8EBB-4808AFA4A9D1}" type="slidenum">
              <a:rPr lang="en-US" altLang="en-US"/>
              <a:pPr/>
              <a:t>‹#›</a:t>
            </a:fld>
            <a:endParaRPr lang="en-US" alt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-12700" y="990600"/>
            <a:ext cx="12192000" cy="0"/>
          </a:xfrm>
          <a:prstGeom prst="line">
            <a:avLst/>
          </a:prstGeom>
          <a:ln w="50800">
            <a:solidFill>
              <a:srgbClr val="0417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2"/>
          <p:cNvPicPr>
            <a:picLocks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28940" r="10811" b="25510"/>
          <a:stretch>
            <a:fillRect/>
          </a:stretch>
        </p:blipFill>
        <p:spPr bwMode="auto">
          <a:xfrm>
            <a:off x="10024963" y="22818"/>
            <a:ext cx="1915581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1"/>
          <p:cNvPicPr>
            <a:picLocks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571" y="433299"/>
            <a:ext cx="52120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3"/>
          <p:cNvPicPr>
            <a:picLocks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310" y="436562"/>
            <a:ext cx="512064" cy="51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255" y="429880"/>
            <a:ext cx="52120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" y="34925"/>
            <a:ext cx="914400" cy="91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324BD2"/>
          </a:solidFill>
          <a:latin typeface="Impact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24BD2"/>
          </a:solidFill>
          <a:latin typeface="Impac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24BD2"/>
          </a:solidFill>
          <a:latin typeface="Impac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24BD2"/>
          </a:solidFill>
          <a:latin typeface="Impac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324BD2"/>
          </a:solidFill>
          <a:latin typeface="Impac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324BD2"/>
          </a:solidFill>
          <a:latin typeface="Impac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324BD2"/>
          </a:solidFill>
          <a:latin typeface="Impac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324BD2"/>
          </a:solidFill>
          <a:latin typeface="Impac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324BD2"/>
          </a:solidFill>
          <a:latin typeface="Impact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324BD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24BD2"/>
        </a:buClr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24BD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24BD2"/>
        </a:buClr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24BD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September 20, 2023</a:t>
            </a: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Robberto, Smee, Barkhouser, Koeppe, Piotrowski, Hammond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08C6-A9F9-3D6B-6DC7-55FBC583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Performance: DMD/Imaging Channel </a:t>
            </a:r>
            <a:r>
              <a:rPr lang="en-US" dirty="0" err="1"/>
              <a:t>i</a:t>
            </a:r>
            <a:r>
              <a:rPr lang="en-US" dirty="0"/>
              <a:t>-Band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CD19-CEF2-C001-5512-4BDD98BD1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CD0B35-7FA8-B939-3DE5-AF9764AC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08050"/>
            <a:ext cx="11049000" cy="5524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C22DB0B-3F12-7853-CAEB-E6BE05EBCD7A}"/>
              </a:ext>
            </a:extLst>
          </p:cNvPr>
          <p:cNvGrpSpPr/>
          <p:nvPr/>
        </p:nvGrpSpPr>
        <p:grpSpPr>
          <a:xfrm>
            <a:off x="1516706" y="6019800"/>
            <a:ext cx="9158589" cy="646331"/>
            <a:chOff x="1419225" y="6019800"/>
            <a:chExt cx="9158589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FE153B-13F8-B0AC-D708-7BE59DE4F116}"/>
                </a:ext>
              </a:extLst>
            </p:cNvPr>
            <p:cNvSpPr txBox="1"/>
            <p:nvPr/>
          </p:nvSpPr>
          <p:spPr>
            <a:xfrm>
              <a:off x="1419225" y="6019800"/>
              <a:ext cx="34321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Required FWHM @ DMD: </a:t>
              </a:r>
              <a:r>
                <a:rPr lang="en-US" b="1" dirty="0"/>
                <a:t>14.0 </a:t>
              </a:r>
              <a:r>
                <a:rPr lang="el-GR" b="1" dirty="0"/>
                <a:t>μ</a:t>
              </a:r>
              <a:r>
                <a:rPr lang="en-US" b="1" dirty="0"/>
                <a:t>m</a:t>
              </a:r>
            </a:p>
            <a:p>
              <a:r>
                <a:rPr lang="en-US" dirty="0"/>
                <a:t>Achieved FWHM @ DMD: </a:t>
              </a:r>
              <a:r>
                <a:rPr lang="en-US" b="1" dirty="0">
                  <a:solidFill>
                    <a:srgbClr val="00B050"/>
                  </a:solidFill>
                </a:rPr>
                <a:t>7.82 </a:t>
              </a:r>
              <a:r>
                <a:rPr lang="el-GR" b="1" dirty="0">
                  <a:solidFill>
                    <a:srgbClr val="00B050"/>
                  </a:solidFill>
                </a:rPr>
                <a:t>μ</a:t>
              </a:r>
              <a:r>
                <a:rPr lang="en-US" b="1" dirty="0">
                  <a:solidFill>
                    <a:srgbClr val="00B050"/>
                  </a:solidFill>
                </a:rPr>
                <a:t>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A171277-7CB5-5BFB-BF54-823161221115}"/>
                </a:ext>
              </a:extLst>
            </p:cNvPr>
            <p:cNvSpPr txBox="1"/>
            <p:nvPr/>
          </p:nvSpPr>
          <p:spPr>
            <a:xfrm>
              <a:off x="6896100" y="6019800"/>
              <a:ext cx="36817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Required FWHM @ CCD: </a:t>
              </a:r>
              <a:r>
                <a:rPr lang="en-US" b="1" dirty="0"/>
                <a:t>0.30 arc-sec</a:t>
              </a:r>
            </a:p>
            <a:p>
              <a:r>
                <a:rPr lang="en-US" dirty="0"/>
                <a:t>Achieved FWHM @ CCD: </a:t>
              </a:r>
              <a:r>
                <a:rPr lang="en-US" b="1" dirty="0">
                  <a:solidFill>
                    <a:srgbClr val="00B050"/>
                  </a:solidFill>
                </a:rPr>
                <a:t>0.23 arc-sec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0603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08C6-A9F9-3D6B-6DC7-55FBC583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Performance: DMD/Imaging Channel r-Band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CD19-CEF2-C001-5512-4BDD98BD1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5B554-6F05-B730-44FE-026B8723D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56512"/>
            <a:ext cx="10744200" cy="53721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DD8BF70-DE7E-E4F4-F955-91DBD3EF03CD}"/>
              </a:ext>
            </a:extLst>
          </p:cNvPr>
          <p:cNvGrpSpPr/>
          <p:nvPr/>
        </p:nvGrpSpPr>
        <p:grpSpPr>
          <a:xfrm>
            <a:off x="1516706" y="6019800"/>
            <a:ext cx="9158589" cy="646331"/>
            <a:chOff x="1419225" y="6019800"/>
            <a:chExt cx="9158589" cy="64633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B879BD-9A66-9CAB-3EB7-7B41767EE558}"/>
                </a:ext>
              </a:extLst>
            </p:cNvPr>
            <p:cNvSpPr txBox="1"/>
            <p:nvPr/>
          </p:nvSpPr>
          <p:spPr>
            <a:xfrm>
              <a:off x="1419225" y="6019800"/>
              <a:ext cx="34321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Required FWHM @ DMD: </a:t>
              </a:r>
              <a:r>
                <a:rPr lang="en-US" b="1" dirty="0"/>
                <a:t>14.0 </a:t>
              </a:r>
              <a:r>
                <a:rPr lang="el-GR" b="1" dirty="0"/>
                <a:t>μ</a:t>
              </a:r>
              <a:r>
                <a:rPr lang="en-US" b="1" dirty="0"/>
                <a:t>m</a:t>
              </a:r>
            </a:p>
            <a:p>
              <a:r>
                <a:rPr lang="en-US" dirty="0"/>
                <a:t>Achieved FWHM @ DMD: </a:t>
              </a:r>
              <a:r>
                <a:rPr lang="en-US" b="1" dirty="0">
                  <a:solidFill>
                    <a:srgbClr val="00B050"/>
                  </a:solidFill>
                </a:rPr>
                <a:t>8.38 </a:t>
              </a:r>
              <a:r>
                <a:rPr lang="el-GR" b="1" dirty="0">
                  <a:solidFill>
                    <a:srgbClr val="00B050"/>
                  </a:solidFill>
                </a:rPr>
                <a:t>μ</a:t>
              </a:r>
              <a:r>
                <a:rPr lang="en-US" b="1" dirty="0">
                  <a:solidFill>
                    <a:srgbClr val="00B050"/>
                  </a:solidFill>
                </a:rPr>
                <a:t>m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489ECD-24A9-963D-D4E1-0C74B1CB06C0}"/>
                </a:ext>
              </a:extLst>
            </p:cNvPr>
            <p:cNvSpPr txBox="1"/>
            <p:nvPr/>
          </p:nvSpPr>
          <p:spPr>
            <a:xfrm>
              <a:off x="6896100" y="6019800"/>
              <a:ext cx="36817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Required FWHM @ CCD: </a:t>
              </a:r>
              <a:r>
                <a:rPr lang="en-US" b="1" dirty="0"/>
                <a:t>0.30 arc-sec</a:t>
              </a:r>
            </a:p>
            <a:p>
              <a:r>
                <a:rPr lang="en-US" dirty="0"/>
                <a:t>Achieved FWHM @ CCD: </a:t>
              </a:r>
              <a:r>
                <a:rPr lang="en-US" b="1" dirty="0">
                  <a:solidFill>
                    <a:srgbClr val="00B050"/>
                  </a:solidFill>
                </a:rPr>
                <a:t>0.24 arc-sec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9526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08C6-A9F9-3D6B-6DC7-55FBC583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Performance: DMD/Imaging Channel g-Band [1 of 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CD19-CEF2-C001-5512-4BDD98BD1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6E2174-1413-EE5C-B33B-DC58E2D80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40005"/>
            <a:ext cx="11010900" cy="550545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DEC32AC-FD8B-AA5A-5390-E1279A53E432}"/>
              </a:ext>
            </a:extLst>
          </p:cNvPr>
          <p:cNvGrpSpPr/>
          <p:nvPr/>
        </p:nvGrpSpPr>
        <p:grpSpPr>
          <a:xfrm>
            <a:off x="1516706" y="6019800"/>
            <a:ext cx="9158589" cy="646331"/>
            <a:chOff x="1419225" y="6019800"/>
            <a:chExt cx="9158589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EAED92D-7732-88AC-5B05-F32140C23E24}"/>
                </a:ext>
              </a:extLst>
            </p:cNvPr>
            <p:cNvSpPr txBox="1"/>
            <p:nvPr/>
          </p:nvSpPr>
          <p:spPr>
            <a:xfrm>
              <a:off x="1419225" y="6019800"/>
              <a:ext cx="35587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Required FWHM @ DMD: </a:t>
              </a:r>
              <a:r>
                <a:rPr lang="en-US" b="1" dirty="0"/>
                <a:t>14.0 </a:t>
              </a:r>
              <a:r>
                <a:rPr lang="el-GR" b="1" dirty="0"/>
                <a:t>μ</a:t>
              </a:r>
              <a:r>
                <a:rPr lang="en-US" b="1" dirty="0"/>
                <a:t>m</a:t>
              </a:r>
            </a:p>
            <a:p>
              <a:r>
                <a:rPr lang="en-US" dirty="0"/>
                <a:t>Achieved FWHM @ DMD: </a:t>
              </a:r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21.77 </a:t>
              </a:r>
              <a:r>
                <a:rPr lang="el-GR" b="1" dirty="0">
                  <a:solidFill>
                    <a:schemeClr val="accent2">
                      <a:lumMod val="75000"/>
                    </a:schemeClr>
                  </a:solidFill>
                </a:rPr>
                <a:t>μ</a:t>
              </a:r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5F023B-5A45-28B2-08B7-E1360BA1B7E9}"/>
                </a:ext>
              </a:extLst>
            </p:cNvPr>
            <p:cNvSpPr txBox="1"/>
            <p:nvPr/>
          </p:nvSpPr>
          <p:spPr>
            <a:xfrm>
              <a:off x="6896100" y="6019800"/>
              <a:ext cx="36817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Required FWHM @ CCD: </a:t>
              </a:r>
              <a:r>
                <a:rPr lang="en-US" b="1" dirty="0"/>
                <a:t>0.30 arc-sec</a:t>
              </a:r>
            </a:p>
            <a:p>
              <a:r>
                <a:rPr lang="en-US" dirty="0"/>
                <a:t>Achieved FWHM @ CCD: </a:t>
              </a:r>
              <a:r>
                <a:rPr lang="en-US" b="1" dirty="0">
                  <a:solidFill>
                    <a:srgbClr val="00B050"/>
                  </a:solidFill>
                </a:rPr>
                <a:t>0.29 arc-sec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7347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99D4A-72C3-DFBC-33DF-14A0319C9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Performance: DMD/Imaging Channel g-Band [2 of 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AF083-2E7E-92BE-C376-27B29D678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CB2C1-2BF6-C4E5-564B-790CE1D5F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10" y="954305"/>
            <a:ext cx="10892990" cy="544649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7E809DF-FDFA-620B-5C60-40F5EE8DFD92}"/>
              </a:ext>
            </a:extLst>
          </p:cNvPr>
          <p:cNvGrpSpPr/>
          <p:nvPr/>
        </p:nvGrpSpPr>
        <p:grpSpPr>
          <a:xfrm>
            <a:off x="1516706" y="6019800"/>
            <a:ext cx="9158589" cy="646331"/>
            <a:chOff x="1419225" y="6019800"/>
            <a:chExt cx="9158589" cy="6463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0C4BDB-9670-E465-1B93-93D1CF5BB985}"/>
                </a:ext>
              </a:extLst>
            </p:cNvPr>
            <p:cNvSpPr txBox="1"/>
            <p:nvPr/>
          </p:nvSpPr>
          <p:spPr>
            <a:xfrm>
              <a:off x="1419225" y="6019800"/>
              <a:ext cx="35587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Required FWHM @ DMD: </a:t>
              </a:r>
              <a:r>
                <a:rPr lang="en-US" b="1" dirty="0"/>
                <a:t>14.0 </a:t>
              </a:r>
              <a:r>
                <a:rPr lang="el-GR" b="1" dirty="0"/>
                <a:t>μ</a:t>
              </a:r>
              <a:r>
                <a:rPr lang="en-US" b="1" dirty="0"/>
                <a:t>m</a:t>
              </a:r>
            </a:p>
            <a:p>
              <a:r>
                <a:rPr lang="en-US" dirty="0"/>
                <a:t>Achieved FWHM @ DMD: </a:t>
              </a:r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21.77 </a:t>
              </a:r>
              <a:r>
                <a:rPr lang="el-GR" b="1" dirty="0">
                  <a:solidFill>
                    <a:schemeClr val="accent2">
                      <a:lumMod val="75000"/>
                    </a:schemeClr>
                  </a:solidFill>
                </a:rPr>
                <a:t>μ</a:t>
              </a:r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</a:rPr>
                <a:t>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34CD7E1-E172-28AD-7869-7AC711AC1872}"/>
                </a:ext>
              </a:extLst>
            </p:cNvPr>
            <p:cNvSpPr txBox="1"/>
            <p:nvPr/>
          </p:nvSpPr>
          <p:spPr>
            <a:xfrm>
              <a:off x="6896100" y="6019800"/>
              <a:ext cx="36817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Required FWHM @ CCD: </a:t>
              </a:r>
              <a:r>
                <a:rPr lang="en-US" b="1" dirty="0"/>
                <a:t>0.30 arc-sec</a:t>
              </a:r>
            </a:p>
            <a:p>
              <a:r>
                <a:rPr lang="en-US" dirty="0"/>
                <a:t>Achieved FWHM @ CCD: </a:t>
              </a:r>
              <a:r>
                <a:rPr lang="en-US" b="1" dirty="0">
                  <a:solidFill>
                    <a:srgbClr val="00B050"/>
                  </a:solidFill>
                </a:rPr>
                <a:t>0.29 arc-sec</a:t>
              </a:r>
            </a:p>
          </p:txBody>
        </p:sp>
      </p:grpSp>
      <p:sp>
        <p:nvSpPr>
          <p:cNvPr id="9" name="Arrow: Down 8">
            <a:extLst>
              <a:ext uri="{FF2B5EF4-FFF2-40B4-BE49-F238E27FC236}">
                <a16:creationId xmlns:a16="http://schemas.microsoft.com/office/drawing/2014/main" id="{F10E9711-66B5-EDED-4C5F-4914D5EDEF0A}"/>
              </a:ext>
            </a:extLst>
          </p:cNvPr>
          <p:cNvSpPr/>
          <p:nvPr/>
        </p:nvSpPr>
        <p:spPr>
          <a:xfrm rot="10800000">
            <a:off x="7085012" y="2514600"/>
            <a:ext cx="219075" cy="21431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9CD047-E0EC-4C7F-5797-4DA1BE10A9D2}"/>
              </a:ext>
            </a:extLst>
          </p:cNvPr>
          <p:cNvSpPr txBox="1"/>
          <p:nvPr/>
        </p:nvSpPr>
        <p:spPr>
          <a:xfrm>
            <a:off x="7791450" y="2686734"/>
            <a:ext cx="314325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1x1 micromirror </a:t>
            </a:r>
            <a:r>
              <a:rPr lang="en-US" b="1" dirty="0" err="1"/>
              <a:t>ensquared</a:t>
            </a:r>
            <a:r>
              <a:rPr lang="en-US" b="1" dirty="0"/>
              <a:t> energy reduced by PSF decentered on micromirror</a:t>
            </a:r>
          </a:p>
        </p:txBody>
      </p:sp>
    </p:spTree>
    <p:extLst>
      <p:ext uri="{BB962C8B-B14F-4D97-AF65-F5344CB8AC3E}">
        <p14:creationId xmlns:p14="http://schemas.microsoft.com/office/powerpoint/2010/main" val="3668214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08C6-A9F9-3D6B-6DC7-55FBC583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Performance: DMD/Imaging Channel </a:t>
            </a:r>
            <a:r>
              <a:rPr lang="en-US" dirty="0" err="1"/>
              <a:t>Halpha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CD19-CEF2-C001-5512-4BDD98BD1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61060A-81A1-4DB5-2DDB-7608FF773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939303"/>
            <a:ext cx="11049000" cy="5524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1B7AD13-807E-E7D5-F562-663D5792F5C9}"/>
              </a:ext>
            </a:extLst>
          </p:cNvPr>
          <p:cNvGrpSpPr/>
          <p:nvPr/>
        </p:nvGrpSpPr>
        <p:grpSpPr>
          <a:xfrm>
            <a:off x="1516706" y="6019800"/>
            <a:ext cx="9158589" cy="646331"/>
            <a:chOff x="1419225" y="6019800"/>
            <a:chExt cx="9158589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8D7320-8279-5796-1BB4-41C166629131}"/>
                </a:ext>
              </a:extLst>
            </p:cNvPr>
            <p:cNvSpPr txBox="1"/>
            <p:nvPr/>
          </p:nvSpPr>
          <p:spPr>
            <a:xfrm>
              <a:off x="1419225" y="6019800"/>
              <a:ext cx="34321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Required FWHM @ DMD: </a:t>
              </a:r>
              <a:r>
                <a:rPr lang="en-US" b="1" dirty="0"/>
                <a:t>14.0 </a:t>
              </a:r>
              <a:r>
                <a:rPr lang="el-GR" b="1" dirty="0"/>
                <a:t>μ</a:t>
              </a:r>
              <a:r>
                <a:rPr lang="en-US" b="1" dirty="0"/>
                <a:t>m</a:t>
              </a:r>
            </a:p>
            <a:p>
              <a:r>
                <a:rPr lang="en-US" dirty="0"/>
                <a:t>Achieved FWHM @ DMD: </a:t>
              </a:r>
              <a:r>
                <a:rPr lang="en-US" b="1" dirty="0">
                  <a:solidFill>
                    <a:srgbClr val="00B050"/>
                  </a:solidFill>
                </a:rPr>
                <a:t>8.05 </a:t>
              </a:r>
              <a:r>
                <a:rPr lang="el-GR" b="1" dirty="0">
                  <a:solidFill>
                    <a:srgbClr val="00B050"/>
                  </a:solidFill>
                </a:rPr>
                <a:t>μ</a:t>
              </a:r>
              <a:r>
                <a:rPr lang="en-US" b="1" dirty="0">
                  <a:solidFill>
                    <a:srgbClr val="00B050"/>
                  </a:solidFill>
                </a:rPr>
                <a:t>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854E66-60D0-9752-E2FB-378B4BA19995}"/>
                </a:ext>
              </a:extLst>
            </p:cNvPr>
            <p:cNvSpPr txBox="1"/>
            <p:nvPr/>
          </p:nvSpPr>
          <p:spPr>
            <a:xfrm>
              <a:off x="6896100" y="6019800"/>
              <a:ext cx="36817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Required FWHM @ CCD: </a:t>
              </a:r>
              <a:r>
                <a:rPr lang="en-US" b="1" dirty="0"/>
                <a:t>0.30 arc-sec</a:t>
              </a:r>
            </a:p>
            <a:p>
              <a:r>
                <a:rPr lang="en-US" dirty="0"/>
                <a:t>Achieved FWHM @ CCD: </a:t>
              </a:r>
              <a:r>
                <a:rPr lang="en-US" b="1" dirty="0">
                  <a:solidFill>
                    <a:srgbClr val="00B050"/>
                  </a:solidFill>
                </a:rPr>
                <a:t>0.28 arc-sec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6656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08C6-A9F9-3D6B-6DC7-55FBC583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Performance: Scattered Light z-Band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CD19-CEF2-C001-5512-4BDD98BD1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1CA46B-4428-4FEA-46B8-AF90D87ED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26889"/>
            <a:ext cx="11430000" cy="57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3DB840-39A8-95C3-29B5-53C447003AE8}"/>
              </a:ext>
            </a:extLst>
          </p:cNvPr>
          <p:cNvSpPr txBox="1"/>
          <p:nvPr/>
        </p:nvSpPr>
        <p:spPr>
          <a:xfrm>
            <a:off x="3047376" y="6250614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Total scattered power: 1.45%</a:t>
            </a:r>
          </a:p>
        </p:txBody>
      </p:sp>
    </p:spTree>
    <p:extLst>
      <p:ext uri="{BB962C8B-B14F-4D97-AF65-F5344CB8AC3E}">
        <p14:creationId xmlns:p14="http://schemas.microsoft.com/office/powerpoint/2010/main" val="3191608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08C6-A9F9-3D6B-6DC7-55FBC583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Performance: Scattered Light </a:t>
            </a:r>
            <a:r>
              <a:rPr lang="en-US" dirty="0" err="1"/>
              <a:t>i</a:t>
            </a:r>
            <a:r>
              <a:rPr lang="en-US" dirty="0"/>
              <a:t>-Band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CD19-CEF2-C001-5512-4BDD98BD1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73E3E-1512-1EF7-DEE7-34448EADF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05437"/>
            <a:ext cx="11430000" cy="57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0CF1F-0BA0-858F-4269-0BC3ABAE89FE}"/>
              </a:ext>
            </a:extLst>
          </p:cNvPr>
          <p:cNvSpPr txBox="1"/>
          <p:nvPr/>
        </p:nvSpPr>
        <p:spPr>
          <a:xfrm>
            <a:off x="3047376" y="6029162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Total scattered power: 1.45%</a:t>
            </a:r>
          </a:p>
        </p:txBody>
      </p:sp>
    </p:spTree>
    <p:extLst>
      <p:ext uri="{BB962C8B-B14F-4D97-AF65-F5344CB8AC3E}">
        <p14:creationId xmlns:p14="http://schemas.microsoft.com/office/powerpoint/2010/main" val="2390629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08C6-A9F9-3D6B-6DC7-55FBC583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Performance: Scattered Light r-Band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CD19-CEF2-C001-5512-4BDD98BD1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163F9F-9174-EC25-9070-6353169CF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06478"/>
            <a:ext cx="11430000" cy="57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B23C63-865E-40F9-C853-036A040460A5}"/>
              </a:ext>
            </a:extLst>
          </p:cNvPr>
          <p:cNvSpPr txBox="1"/>
          <p:nvPr/>
        </p:nvSpPr>
        <p:spPr>
          <a:xfrm>
            <a:off x="3047376" y="6130203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Total scattered power: 1.25%</a:t>
            </a:r>
          </a:p>
        </p:txBody>
      </p:sp>
    </p:spTree>
    <p:extLst>
      <p:ext uri="{BB962C8B-B14F-4D97-AF65-F5344CB8AC3E}">
        <p14:creationId xmlns:p14="http://schemas.microsoft.com/office/powerpoint/2010/main" val="3237293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08C6-A9F9-3D6B-6DC7-55FBC583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Performance: Scattered Light g-Band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CD19-CEF2-C001-5512-4BDD98BD1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F4A8BB-0CF3-07E0-C4D4-DDE6B72BD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66800"/>
            <a:ext cx="11430000" cy="57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A90FD9-61F6-ECF3-6D06-D0EC7B6A670D}"/>
              </a:ext>
            </a:extLst>
          </p:cNvPr>
          <p:cNvSpPr txBox="1"/>
          <p:nvPr/>
        </p:nvSpPr>
        <p:spPr>
          <a:xfrm>
            <a:off x="2971176" y="6190525"/>
            <a:ext cx="609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Total scattered power</a:t>
            </a:r>
            <a:r>
              <a:rPr lang="en-US" b="1"/>
              <a:t>: 0.97%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6859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08C6-A9F9-3D6B-6DC7-55FBC583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Performance: Mercury-Argon Calibration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CD19-CEF2-C001-5512-4BDD98BD1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F612B6-95AE-4515-434B-422118D37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10" b="25018"/>
          <a:stretch/>
        </p:blipFill>
        <p:spPr>
          <a:xfrm>
            <a:off x="2712655" y="3594135"/>
            <a:ext cx="5176162" cy="2985138"/>
          </a:xfrm>
          <a:prstGeom prst="rect">
            <a:avLst/>
          </a:prstGeom>
        </p:spPr>
      </p:pic>
      <p:pic>
        <p:nvPicPr>
          <p:cNvPr id="9" name="Picture 2" descr="Calibration spectrum of mercury-argon calibration light source. The wavelength of characteristic peaks varies from 253.652 to 842.465 nm.">
            <a:extLst>
              <a:ext uri="{FF2B5EF4-FFF2-40B4-BE49-F238E27FC236}">
                <a16:creationId xmlns:a16="http://schemas.microsoft.com/office/drawing/2014/main" id="{0DB3BA1C-D498-69EA-05AF-7B168E702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522" y="1075649"/>
            <a:ext cx="6278482" cy="243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983457-1E38-B47D-C1F5-12512F6C0AE3}"/>
              </a:ext>
            </a:extLst>
          </p:cNvPr>
          <p:cNvSpPr txBox="1"/>
          <p:nvPr/>
        </p:nvSpPr>
        <p:spPr>
          <a:xfrm>
            <a:off x="7853257" y="3580817"/>
            <a:ext cx="252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10 micromirror slit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1AE88A-9FCE-CFB7-5F89-F286807824C4}"/>
              </a:ext>
            </a:extLst>
          </p:cNvPr>
          <p:cNvSpPr txBox="1"/>
          <p:nvPr/>
        </p:nvSpPr>
        <p:spPr>
          <a:xfrm>
            <a:off x="7888817" y="6308357"/>
            <a:ext cx="240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micromirror slit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AD0A35-42BC-DA56-FB93-F4046C3B1544}"/>
              </a:ext>
            </a:extLst>
          </p:cNvPr>
          <p:cNvSpPr txBox="1"/>
          <p:nvPr/>
        </p:nvSpPr>
        <p:spPr>
          <a:xfrm>
            <a:off x="7888817" y="3876180"/>
            <a:ext cx="240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9 micromirror slit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F58A9-D69A-40D1-C1C5-E6F2B0AB6B8E}"/>
              </a:ext>
            </a:extLst>
          </p:cNvPr>
          <p:cNvSpPr txBox="1"/>
          <p:nvPr/>
        </p:nvSpPr>
        <p:spPr>
          <a:xfrm>
            <a:off x="9143054" y="4181498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C13776-69F3-3D2C-78A2-318568546431}"/>
              </a:ext>
            </a:extLst>
          </p:cNvPr>
          <p:cNvSpPr txBox="1"/>
          <p:nvPr/>
        </p:nvSpPr>
        <p:spPr>
          <a:xfrm>
            <a:off x="9143054" y="4452753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3AC3C9-5B08-91E3-D4E9-627EC7D8421E}"/>
              </a:ext>
            </a:extLst>
          </p:cNvPr>
          <p:cNvSpPr txBox="1"/>
          <p:nvPr/>
        </p:nvSpPr>
        <p:spPr>
          <a:xfrm>
            <a:off x="9147320" y="5413473"/>
            <a:ext cx="299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3CE67E-9B7A-302A-E1D7-2409910B3F06}"/>
              </a:ext>
            </a:extLst>
          </p:cNvPr>
          <p:cNvSpPr txBox="1"/>
          <p:nvPr/>
        </p:nvSpPr>
        <p:spPr>
          <a:xfrm>
            <a:off x="9143054" y="4767508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6E6AF3-15C3-545A-C2E3-43CE5CBE613E}"/>
              </a:ext>
            </a:extLst>
          </p:cNvPr>
          <p:cNvSpPr txBox="1"/>
          <p:nvPr/>
        </p:nvSpPr>
        <p:spPr>
          <a:xfrm>
            <a:off x="9143054" y="5094329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E3D142-2593-5DE2-3725-FE1B9C8226FD}"/>
              </a:ext>
            </a:extLst>
          </p:cNvPr>
          <p:cNvSpPr txBox="1"/>
          <p:nvPr/>
        </p:nvSpPr>
        <p:spPr>
          <a:xfrm>
            <a:off x="9143054" y="5983596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1401A9-1C55-87B4-D8BB-E321BC4B4E90}"/>
              </a:ext>
            </a:extLst>
          </p:cNvPr>
          <p:cNvSpPr txBox="1"/>
          <p:nvPr/>
        </p:nvSpPr>
        <p:spPr>
          <a:xfrm>
            <a:off x="9150267" y="5723840"/>
            <a:ext cx="293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082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SAMOS Timeline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229600" cy="4525963"/>
          </a:xfrm>
        </p:spPr>
        <p:txBody>
          <a:bodyPr/>
          <a:lstStyle/>
          <a:p>
            <a:pPr marL="346075" indent="-336550"/>
            <a:r>
              <a:rPr lang="en-US" dirty="0"/>
              <a:t>NSF Funds awarded 2016</a:t>
            </a:r>
          </a:p>
          <a:p>
            <a:pPr marL="346075" indent="-336550"/>
            <a:r>
              <a:rPr lang="en-US" dirty="0"/>
              <a:t>PDR completed March 2018</a:t>
            </a:r>
          </a:p>
          <a:p>
            <a:pPr marL="346075" indent="-336550"/>
            <a:r>
              <a:rPr lang="en-US" dirty="0"/>
              <a:t>Hardware complete ~ 2021/2022</a:t>
            </a:r>
          </a:p>
          <a:p>
            <a:pPr marL="346075" indent="-336550"/>
            <a:r>
              <a:rPr lang="en-US" dirty="0"/>
              <a:t>Software complete 2023</a:t>
            </a:r>
          </a:p>
          <a:p>
            <a:pPr marL="346075" indent="-336550"/>
            <a:r>
              <a:rPr lang="en-US" dirty="0"/>
              <a:t>AIT complete August 2023</a:t>
            </a:r>
          </a:p>
          <a:p>
            <a:pPr marL="346075" indent="-336550"/>
            <a:r>
              <a:rPr lang="en-US" dirty="0"/>
              <a:t>Pre-Ship Review September 20,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6" name="Picture 5" descr="A purple and black machine with wires&#10;&#10;Description automatically generated">
            <a:extLst>
              <a:ext uri="{FF2B5EF4-FFF2-40B4-BE49-F238E27FC236}">
                <a16:creationId xmlns:a16="http://schemas.microsoft.com/office/drawing/2014/main" id="{24A57F2C-E388-03FB-329C-A6004E77CB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07616"/>
            <a:ext cx="3314700" cy="441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33CC43-C444-2265-196C-2F5BE2E05D1E}"/>
              </a:ext>
            </a:extLst>
          </p:cNvPr>
          <p:cNvSpPr txBox="1"/>
          <p:nvPr/>
        </p:nvSpPr>
        <p:spPr>
          <a:xfrm>
            <a:off x="6921503" y="1324430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SAMOS in IDG Lab @ JHU</a:t>
            </a:r>
          </a:p>
        </p:txBody>
      </p:sp>
    </p:spTree>
    <p:extLst>
      <p:ext uri="{BB962C8B-B14F-4D97-AF65-F5344CB8AC3E}">
        <p14:creationId xmlns:p14="http://schemas.microsoft.com/office/powerpoint/2010/main" val="749761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08C6-A9F9-3D6B-6DC7-55FBC583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Performance: Line Source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CD19-CEF2-C001-5512-4BDD98BD1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835129-C93C-212C-091F-9314EEB21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" t="47396" r="695" b="24666"/>
          <a:stretch/>
        </p:blipFill>
        <p:spPr>
          <a:xfrm>
            <a:off x="-1" y="3409057"/>
            <a:ext cx="12191999" cy="3448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E172B5-2B2C-B3CA-DC65-16CC31CDF1C5}"/>
              </a:ext>
            </a:extLst>
          </p:cNvPr>
          <p:cNvSpPr txBox="1"/>
          <p:nvPr/>
        </p:nvSpPr>
        <p:spPr>
          <a:xfrm rot="18000000">
            <a:off x="9472242" y="239370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696.5 nm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1E7E52-AA2C-57EF-4988-DF869CA03202}"/>
              </a:ext>
            </a:extLst>
          </p:cNvPr>
          <p:cNvSpPr txBox="1"/>
          <p:nvPr/>
        </p:nvSpPr>
        <p:spPr>
          <a:xfrm rot="18000000">
            <a:off x="8487609" y="239370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714.7 nm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0AB30-7ED9-1E67-FA41-6FC8845392FE}"/>
              </a:ext>
            </a:extLst>
          </p:cNvPr>
          <p:cNvSpPr txBox="1"/>
          <p:nvPr/>
        </p:nvSpPr>
        <p:spPr>
          <a:xfrm rot="18000000">
            <a:off x="8979927" y="239370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706.7 nm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AE273-D096-65AB-4178-E28BC8844783}"/>
              </a:ext>
            </a:extLst>
          </p:cNvPr>
          <p:cNvSpPr txBox="1"/>
          <p:nvPr/>
        </p:nvSpPr>
        <p:spPr>
          <a:xfrm rot="18000000">
            <a:off x="7750395" y="239370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727.3 nm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3B296-E85B-3949-9F29-B59162D6068D}"/>
              </a:ext>
            </a:extLst>
          </p:cNvPr>
          <p:cNvSpPr txBox="1"/>
          <p:nvPr/>
        </p:nvSpPr>
        <p:spPr>
          <a:xfrm rot="18000000">
            <a:off x="7258077" y="239370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738.4 nm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4A705B-8B20-68E1-C9DD-B535D7A19C40}"/>
              </a:ext>
            </a:extLst>
          </p:cNvPr>
          <p:cNvSpPr txBox="1"/>
          <p:nvPr/>
        </p:nvSpPr>
        <p:spPr>
          <a:xfrm rot="18000000">
            <a:off x="6244347" y="1914766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750.4/751.5 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24529C-16B9-484A-A64E-0971CAB3FFC9}"/>
              </a:ext>
            </a:extLst>
          </p:cNvPr>
          <p:cNvSpPr txBox="1"/>
          <p:nvPr/>
        </p:nvSpPr>
        <p:spPr>
          <a:xfrm rot="18000000">
            <a:off x="6039006" y="2473533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763.5nm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D9E7B-07A7-210F-43B5-E949A0D126BD}"/>
              </a:ext>
            </a:extLst>
          </p:cNvPr>
          <p:cNvSpPr txBox="1"/>
          <p:nvPr/>
        </p:nvSpPr>
        <p:spPr>
          <a:xfrm rot="18000000">
            <a:off x="5455533" y="239370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772.4 nm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02F7EE-03D7-5A4B-9739-5398CF5CE3DE}"/>
              </a:ext>
            </a:extLst>
          </p:cNvPr>
          <p:cNvSpPr txBox="1"/>
          <p:nvPr/>
        </p:nvSpPr>
        <p:spPr>
          <a:xfrm rot="18000000">
            <a:off x="4286720" y="239370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794.8 nm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B7649D-2F95-62FA-24E5-E29F41AED901}"/>
              </a:ext>
            </a:extLst>
          </p:cNvPr>
          <p:cNvSpPr txBox="1"/>
          <p:nvPr/>
        </p:nvSpPr>
        <p:spPr>
          <a:xfrm rot="18000000">
            <a:off x="3585557" y="1914766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800.6/801.5 nm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B13348-E110-7274-10B8-6D40CA4EFDE8}"/>
              </a:ext>
            </a:extLst>
          </p:cNvPr>
          <p:cNvSpPr txBox="1"/>
          <p:nvPr/>
        </p:nvSpPr>
        <p:spPr>
          <a:xfrm rot="18000000">
            <a:off x="3026829" y="1914766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810.4/811.5 nm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7CA1FA-1BD6-5C8F-4A1F-F4D5E4D61B63}"/>
              </a:ext>
            </a:extLst>
          </p:cNvPr>
          <p:cNvSpPr txBox="1"/>
          <p:nvPr/>
        </p:nvSpPr>
        <p:spPr>
          <a:xfrm rot="18000000">
            <a:off x="1502542" y="1994589"/>
            <a:ext cx="258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840.8/842.5nm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6C10A-2C2F-1BFB-3D3F-45FA2B38ABE9}"/>
              </a:ext>
            </a:extLst>
          </p:cNvPr>
          <p:cNvSpPr txBox="1"/>
          <p:nvPr/>
        </p:nvSpPr>
        <p:spPr>
          <a:xfrm rot="18000000">
            <a:off x="2596574" y="2473533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826.5nm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22DF0B-1453-C136-F595-ABD60FD471AE}"/>
              </a:ext>
            </a:extLst>
          </p:cNvPr>
          <p:cNvSpPr txBox="1"/>
          <p:nvPr/>
        </p:nvSpPr>
        <p:spPr>
          <a:xfrm rot="18000000">
            <a:off x="1193159" y="239370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852.1 nm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3DF464-674D-2007-7E2D-C9E0FF630601}"/>
              </a:ext>
            </a:extLst>
          </p:cNvPr>
          <p:cNvSpPr txBox="1"/>
          <p:nvPr/>
        </p:nvSpPr>
        <p:spPr>
          <a:xfrm rot="18000000">
            <a:off x="312501" y="2393709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866.8 nm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ABDDA7A-9E97-9E91-78E9-B359DBF617B0}"/>
              </a:ext>
            </a:extLst>
          </p:cNvPr>
          <p:cNvCxnSpPr>
            <a:cxnSpLocks/>
          </p:cNvCxnSpPr>
          <p:nvPr/>
        </p:nvCxnSpPr>
        <p:spPr>
          <a:xfrm flipH="1">
            <a:off x="864288" y="3945467"/>
            <a:ext cx="9160933" cy="0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402B39A-DEBB-947A-F570-E33189A982C9}"/>
              </a:ext>
            </a:extLst>
          </p:cNvPr>
          <p:cNvSpPr txBox="1"/>
          <p:nvPr/>
        </p:nvSpPr>
        <p:spPr>
          <a:xfrm>
            <a:off x="10019942" y="3745412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170 nm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0BC60C3-EF28-549A-CA77-F43DC3691111}"/>
              </a:ext>
            </a:extLst>
          </p:cNvPr>
          <p:cNvCxnSpPr>
            <a:cxnSpLocks/>
          </p:cNvCxnSpPr>
          <p:nvPr/>
        </p:nvCxnSpPr>
        <p:spPr>
          <a:xfrm flipH="1">
            <a:off x="0" y="4692914"/>
            <a:ext cx="12192000" cy="0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AAA49E-28FF-E9BB-25B3-CF1A05607971}"/>
              </a:ext>
            </a:extLst>
          </p:cNvPr>
          <p:cNvSpPr txBox="1"/>
          <p:nvPr/>
        </p:nvSpPr>
        <p:spPr>
          <a:xfrm>
            <a:off x="10301956" y="4839909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230 nm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40D41F-DD12-688D-3CAD-8775705A4288}"/>
              </a:ext>
            </a:extLst>
          </p:cNvPr>
          <p:cNvSpPr txBox="1"/>
          <p:nvPr/>
        </p:nvSpPr>
        <p:spPr>
          <a:xfrm>
            <a:off x="9457975" y="3502638"/>
            <a:ext cx="26661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 micromirror slit</a:t>
            </a:r>
          </a:p>
        </p:txBody>
      </p:sp>
    </p:spTree>
    <p:extLst>
      <p:ext uri="{BB962C8B-B14F-4D97-AF65-F5344CB8AC3E}">
        <p14:creationId xmlns:p14="http://schemas.microsoft.com/office/powerpoint/2010/main" val="3257432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08C6-A9F9-3D6B-6DC7-55FBC583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Performance: Blue </a:t>
            </a:r>
            <a:r>
              <a:rPr lang="en-US" dirty="0" err="1"/>
              <a:t>Grism</a:t>
            </a:r>
            <a:r>
              <a:rPr lang="en-US" dirty="0"/>
              <a:t>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CD19-CEF2-C001-5512-4BDD98BD1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B78D7-24FF-C6EE-C4CF-EE8746D9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027112"/>
            <a:ext cx="9525000" cy="57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5F919F-1B8E-6BEF-F46E-6B4FC3A8EB9B}"/>
              </a:ext>
            </a:extLst>
          </p:cNvPr>
          <p:cNvSpPr txBox="1"/>
          <p:nvPr/>
        </p:nvSpPr>
        <p:spPr>
          <a:xfrm>
            <a:off x="5973112" y="2422822"/>
            <a:ext cx="170040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546 nm</a:t>
            </a:r>
          </a:p>
          <a:p>
            <a:r>
              <a:rPr lang="en-US" b="1" dirty="0"/>
              <a:t>2.5 pixel FWHM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7C8AF-DEBB-A2CC-4010-0CF5652D21A8}"/>
              </a:ext>
            </a:extLst>
          </p:cNvPr>
          <p:cNvSpPr txBox="1"/>
          <p:nvPr/>
        </p:nvSpPr>
        <p:spPr>
          <a:xfrm>
            <a:off x="3043985" y="3395521"/>
            <a:ext cx="170040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436 nm</a:t>
            </a:r>
          </a:p>
          <a:p>
            <a:r>
              <a:rPr lang="en-US" b="1" dirty="0"/>
              <a:t>2.5 pixel FWHM</a:t>
            </a:r>
          </a:p>
        </p:txBody>
      </p:sp>
    </p:spTree>
    <p:extLst>
      <p:ext uri="{BB962C8B-B14F-4D97-AF65-F5344CB8AC3E}">
        <p14:creationId xmlns:p14="http://schemas.microsoft.com/office/powerpoint/2010/main" val="3674024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08C6-A9F9-3D6B-6DC7-55FBC583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Performance: Red </a:t>
            </a:r>
            <a:r>
              <a:rPr lang="en-US" dirty="0" err="1"/>
              <a:t>Grism</a:t>
            </a:r>
            <a:r>
              <a:rPr lang="en-US" dirty="0"/>
              <a:t> Resolution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CD19-CEF2-C001-5512-4BDD98BD1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B02EE1-BE4F-73FF-AB9C-DBECF1214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7800"/>
            <a:ext cx="9525000" cy="57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71380E-2D0E-BBBB-2436-E10851A19D41}"/>
              </a:ext>
            </a:extLst>
          </p:cNvPr>
          <p:cNvSpPr txBox="1"/>
          <p:nvPr/>
        </p:nvSpPr>
        <p:spPr>
          <a:xfrm>
            <a:off x="537772" y="1228569"/>
            <a:ext cx="13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source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49B0D-755B-8777-3148-E405CE25243C}"/>
              </a:ext>
            </a:extLst>
          </p:cNvPr>
          <p:cNvSpPr txBox="1"/>
          <p:nvPr/>
        </p:nvSpPr>
        <p:spPr>
          <a:xfrm>
            <a:off x="5353987" y="2587860"/>
            <a:ext cx="149624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764 nm</a:t>
            </a:r>
          </a:p>
          <a:p>
            <a:r>
              <a:rPr lang="en-US" dirty="0"/>
              <a:t>3 pixel FWHM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2CBB8-DC84-5FF2-2DE6-8DEDB95189C1}"/>
              </a:ext>
            </a:extLst>
          </p:cNvPr>
          <p:cNvSpPr txBox="1"/>
          <p:nvPr/>
        </p:nvSpPr>
        <p:spPr>
          <a:xfrm>
            <a:off x="3124044" y="4054334"/>
            <a:ext cx="149624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697 nm</a:t>
            </a:r>
          </a:p>
          <a:p>
            <a:r>
              <a:rPr lang="en-US" dirty="0"/>
              <a:t>2 pixel FWHM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187BA5-B187-0C71-59A6-AEFF7F9CC05A}"/>
              </a:ext>
            </a:extLst>
          </p:cNvPr>
          <p:cNvSpPr txBox="1"/>
          <p:nvPr/>
        </p:nvSpPr>
        <p:spPr>
          <a:xfrm>
            <a:off x="8058618" y="2587859"/>
            <a:ext cx="170040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865 nm</a:t>
            </a:r>
          </a:p>
          <a:p>
            <a:r>
              <a:rPr lang="en-US" b="1" dirty="0"/>
              <a:t>1.5 pixel FWHM</a:t>
            </a:r>
          </a:p>
        </p:txBody>
      </p:sp>
    </p:spTree>
    <p:extLst>
      <p:ext uri="{BB962C8B-B14F-4D97-AF65-F5344CB8AC3E}">
        <p14:creationId xmlns:p14="http://schemas.microsoft.com/office/powerpoint/2010/main" val="1017778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08C6-A9F9-3D6B-6DC7-55FBC583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Performance: Contrast Ratio [1 of 2]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CD19-CEF2-C001-5512-4BDD98BD1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AD7A2-0028-1EE6-C467-568691864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37272"/>
            <a:ext cx="11430000" cy="5715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3C8E76-AD61-D095-8CC2-786583F8B5DD}"/>
              </a:ext>
            </a:extLst>
          </p:cNvPr>
          <p:cNvCxnSpPr/>
          <p:nvPr/>
        </p:nvCxnSpPr>
        <p:spPr>
          <a:xfrm>
            <a:off x="1873770" y="4678008"/>
            <a:ext cx="8851692" cy="0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DED2796-5C37-5459-28BB-25D4936A5208}"/>
              </a:ext>
            </a:extLst>
          </p:cNvPr>
          <p:cNvSpPr txBox="1"/>
          <p:nvPr/>
        </p:nvSpPr>
        <p:spPr>
          <a:xfrm>
            <a:off x="1873770" y="4308676"/>
            <a:ext cx="364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JWST contrast requirement &gt; 2000:1</a:t>
            </a:r>
          </a:p>
        </p:txBody>
      </p:sp>
    </p:spTree>
    <p:extLst>
      <p:ext uri="{BB962C8B-B14F-4D97-AF65-F5344CB8AC3E}">
        <p14:creationId xmlns:p14="http://schemas.microsoft.com/office/powerpoint/2010/main" val="1099819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08C6-A9F9-3D6B-6DC7-55FBC583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Performance: Contrast Ratio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CD19-CEF2-C001-5512-4BDD98BD1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2F28F6-3F6E-3325-3065-22E81B577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73480"/>
            <a:ext cx="11430000" cy="571500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2F6F4540-E52E-0529-FAD8-AB1DC6BF816D}"/>
              </a:ext>
            </a:extLst>
          </p:cNvPr>
          <p:cNvSpPr/>
          <p:nvPr/>
        </p:nvSpPr>
        <p:spPr>
          <a:xfrm rot="1984608">
            <a:off x="8831588" y="3269056"/>
            <a:ext cx="479685" cy="1238401"/>
          </a:xfrm>
          <a:prstGeom prst="down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140A42-C7B9-5C6D-505D-124166E75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99" t="16611" r="9173" b="19813"/>
          <a:stretch/>
        </p:blipFill>
        <p:spPr>
          <a:xfrm>
            <a:off x="8361544" y="1822618"/>
            <a:ext cx="3658476" cy="17885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49E2C8-1E67-72A1-75C9-AA1A00B7BB69}"/>
              </a:ext>
            </a:extLst>
          </p:cNvPr>
          <p:cNvCxnSpPr/>
          <p:nvPr/>
        </p:nvCxnSpPr>
        <p:spPr>
          <a:xfrm>
            <a:off x="1949970" y="4814216"/>
            <a:ext cx="8851692" cy="0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7E072FB-5DE2-2AD2-BCF9-149CFB9B99E5}"/>
              </a:ext>
            </a:extLst>
          </p:cNvPr>
          <p:cNvSpPr txBox="1"/>
          <p:nvPr/>
        </p:nvSpPr>
        <p:spPr>
          <a:xfrm>
            <a:off x="1949970" y="4444884"/>
            <a:ext cx="364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JWST contrast requirement &gt; 2000:1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B953B3-6A0C-FB41-303C-0A8436D6F555}"/>
              </a:ext>
            </a:extLst>
          </p:cNvPr>
          <p:cNvSpPr txBox="1"/>
          <p:nvPr/>
        </p:nvSpPr>
        <p:spPr>
          <a:xfrm>
            <a:off x="8361544" y="1822618"/>
            <a:ext cx="2743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Fringes from UV-optimized</a:t>
            </a:r>
          </a:p>
          <a:p>
            <a:r>
              <a:rPr lang="en-US" b="1" dirty="0"/>
              <a:t>test camera reduces the</a:t>
            </a:r>
          </a:p>
          <a:p>
            <a:r>
              <a:rPr lang="en-US" b="1" dirty="0"/>
              <a:t>measured contrast</a:t>
            </a:r>
          </a:p>
        </p:txBody>
      </p:sp>
    </p:spTree>
    <p:extLst>
      <p:ext uri="{BB962C8B-B14F-4D97-AF65-F5344CB8AC3E}">
        <p14:creationId xmlns:p14="http://schemas.microsoft.com/office/powerpoint/2010/main" val="2583675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2E78CD4-265A-B787-4B7E-544D66213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" y="1199011"/>
            <a:ext cx="9098280" cy="4961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FDC15E-86ED-AD8E-C559-B597186A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Performance: Predicted Throughput</a:t>
            </a:r>
            <a:br>
              <a:rPr lang="en-US" dirty="0"/>
            </a:br>
            <a:r>
              <a:rPr lang="en-US" dirty="0"/>
              <a:t>Imaging Channel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96816-29E7-DA96-6221-8FA6ACA35B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25</a:t>
            </a:fld>
            <a:endParaRPr lang="en-US" alt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B0FF1E-7CF0-4BA5-4AB5-C27E2BDDB5FC}"/>
              </a:ext>
            </a:extLst>
          </p:cNvPr>
          <p:cNvCxnSpPr>
            <a:cxnSpLocks/>
          </p:cNvCxnSpPr>
          <p:nvPr/>
        </p:nvCxnSpPr>
        <p:spPr>
          <a:xfrm flipH="1" flipV="1">
            <a:off x="8915400" y="4419600"/>
            <a:ext cx="381000" cy="1600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993CC3E-A8FE-93F9-2088-515BE6122B06}"/>
              </a:ext>
            </a:extLst>
          </p:cNvPr>
          <p:cNvSpPr txBox="1"/>
          <p:nvPr/>
        </p:nvSpPr>
        <p:spPr>
          <a:xfrm>
            <a:off x="7418691" y="6024964"/>
            <a:ext cx="3857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Based on current stock DMD AR coating</a:t>
            </a:r>
          </a:p>
        </p:txBody>
      </p:sp>
    </p:spTree>
    <p:extLst>
      <p:ext uri="{BB962C8B-B14F-4D97-AF65-F5344CB8AC3E}">
        <p14:creationId xmlns:p14="http://schemas.microsoft.com/office/powerpoint/2010/main" val="2552514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9B953-3F50-4E48-19A1-D7A255F1A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Performance: Predicted Throughput</a:t>
            </a:r>
            <a:br>
              <a:rPr lang="en-US" dirty="0"/>
            </a:br>
            <a:r>
              <a:rPr lang="en-US" dirty="0"/>
              <a:t>Spectroscopic Channel Low-Res Blue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BE1BA-DC09-1877-1C30-ABCF062BB8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663469-C8CF-31C3-4D07-FFA5109BD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00200"/>
            <a:ext cx="8583114" cy="447046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F163D47-A2DE-1870-790E-4011E041134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458200" y="4495800"/>
            <a:ext cx="1090309" cy="152199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75D8ED1-FBA8-62E8-CDF4-7EF84B24DB6B}"/>
              </a:ext>
            </a:extLst>
          </p:cNvPr>
          <p:cNvSpPr txBox="1"/>
          <p:nvPr/>
        </p:nvSpPr>
        <p:spPr>
          <a:xfrm>
            <a:off x="7620000" y="6017799"/>
            <a:ext cx="3857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Based on current stock DMD AR coating</a:t>
            </a:r>
          </a:p>
        </p:txBody>
      </p:sp>
    </p:spTree>
    <p:extLst>
      <p:ext uri="{BB962C8B-B14F-4D97-AF65-F5344CB8AC3E}">
        <p14:creationId xmlns:p14="http://schemas.microsoft.com/office/powerpoint/2010/main" val="3375863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CB559-4FF4-03EA-4CF4-9C7DA73D9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Performance: Predicted Throughput</a:t>
            </a:r>
            <a:br>
              <a:rPr lang="en-US" dirty="0"/>
            </a:br>
            <a:r>
              <a:rPr lang="en-US" dirty="0"/>
              <a:t>Spectroscopic Channel Low-Res Red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EA1799-2230-CAB0-6A1C-397E6CCBE7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FB18F3-B791-3D1E-9CBE-AF470252A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95400"/>
            <a:ext cx="9144000" cy="479884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2B61F4-A6B0-0E9E-2D03-BA1443187463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8915400" y="4800600"/>
            <a:ext cx="633109" cy="121719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0E8FA4E-0A43-3BB7-AB09-FE010F550425}"/>
              </a:ext>
            </a:extLst>
          </p:cNvPr>
          <p:cNvSpPr txBox="1"/>
          <p:nvPr/>
        </p:nvSpPr>
        <p:spPr>
          <a:xfrm>
            <a:off x="7620000" y="6017799"/>
            <a:ext cx="3857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Based on current stock DMD AR coating</a:t>
            </a:r>
          </a:p>
        </p:txBody>
      </p:sp>
    </p:spTree>
    <p:extLst>
      <p:ext uri="{BB962C8B-B14F-4D97-AF65-F5344CB8AC3E}">
        <p14:creationId xmlns:p14="http://schemas.microsoft.com/office/powerpoint/2010/main" val="10691745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24F87-DF25-E2D9-A62B-E644ADEF7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38920-267E-D4BB-32EB-D2F29EF68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 wheel operation</a:t>
            </a:r>
          </a:p>
          <a:p>
            <a:r>
              <a:rPr lang="en-US" dirty="0" err="1"/>
              <a:t>Grism</a:t>
            </a:r>
            <a:r>
              <a:rPr lang="en-US" dirty="0"/>
              <a:t> exchanger</a:t>
            </a:r>
          </a:p>
          <a:p>
            <a:r>
              <a:rPr lang="en-US" dirty="0"/>
              <a:t>Flexure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08DF2-D717-D69B-8E23-5ED9F2B688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465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E76B-2A0A-749E-4F36-1E7303CC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Wheel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9F78C-0F88-A4FB-FC76-5E8B7C76D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47" y="1293523"/>
            <a:ext cx="4572000" cy="4525963"/>
          </a:xfrm>
        </p:spPr>
        <p:txBody>
          <a:bodyPr/>
          <a:lstStyle/>
          <a:p>
            <a:r>
              <a:rPr lang="en-US" dirty="0"/>
              <a:t>Dual wheel design</a:t>
            </a:r>
          </a:p>
          <a:p>
            <a:r>
              <a:rPr lang="en-US" dirty="0"/>
              <a:t>Six filter holders per wheel</a:t>
            </a:r>
          </a:p>
          <a:p>
            <a:r>
              <a:rPr lang="en-US" dirty="0"/>
              <a:t>Design heritage: WHIRC, RSS</a:t>
            </a:r>
          </a:p>
          <a:p>
            <a:r>
              <a:rPr lang="en-US" dirty="0"/>
              <a:t>SAMOS wheels both have been actuated dozens of times during I&amp;T and are robust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EE343-26C4-2794-12E7-E9232D15A6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29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C6D81D-7A37-D7D1-C129-D0FA1EB1F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758" y="3446732"/>
            <a:ext cx="4419600" cy="2909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2E2249-A533-59FB-7A2E-CD6691494C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68"/>
          <a:stretch/>
        </p:blipFill>
        <p:spPr>
          <a:xfrm>
            <a:off x="7112544" y="1291778"/>
            <a:ext cx="3045241" cy="23404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1BAF0A-98BB-0E71-1F0F-6210FB778E84}"/>
              </a:ext>
            </a:extLst>
          </p:cNvPr>
          <p:cNvCxnSpPr>
            <a:cxnSpLocks/>
          </p:cNvCxnSpPr>
          <p:nvPr/>
        </p:nvCxnSpPr>
        <p:spPr>
          <a:xfrm flipV="1">
            <a:off x="2590800" y="5118635"/>
            <a:ext cx="1295400" cy="86678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906C3C-9FD4-2865-5ACD-C9B093C9F117}"/>
              </a:ext>
            </a:extLst>
          </p:cNvPr>
          <p:cNvSpPr txBox="1"/>
          <p:nvPr/>
        </p:nvSpPr>
        <p:spPr>
          <a:xfrm>
            <a:off x="1728066" y="5831527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Wheel B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867A44-875C-F685-496B-8FC79B83C735}"/>
              </a:ext>
            </a:extLst>
          </p:cNvPr>
          <p:cNvCxnSpPr>
            <a:cxnSpLocks/>
          </p:cNvCxnSpPr>
          <p:nvPr/>
        </p:nvCxnSpPr>
        <p:spPr>
          <a:xfrm flipV="1">
            <a:off x="2633251" y="5257803"/>
            <a:ext cx="1240173" cy="104670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A16109-3962-C29D-EADA-832DEB40E2B1}"/>
              </a:ext>
            </a:extLst>
          </p:cNvPr>
          <p:cNvSpPr txBox="1"/>
          <p:nvPr/>
        </p:nvSpPr>
        <p:spPr>
          <a:xfrm>
            <a:off x="1828803" y="6163386"/>
            <a:ext cx="862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Wheel 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EA749-A6F7-ABE5-98C3-2E34C0DD7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220" y="3759114"/>
            <a:ext cx="3042562" cy="258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107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6D7F-DDBC-B170-E319-5F0D154C4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Pre-Ship Review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83818-B8BE-26FF-D6AB-08894FA63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47018"/>
            <a:ext cx="4953000" cy="4525963"/>
          </a:xfrm>
        </p:spPr>
        <p:txBody>
          <a:bodyPr/>
          <a:lstStyle/>
          <a:p>
            <a:r>
              <a:rPr lang="en-US" dirty="0"/>
              <a:t>Optomechanical Compliance</a:t>
            </a:r>
          </a:p>
          <a:p>
            <a:r>
              <a:rPr lang="en-US" dirty="0"/>
              <a:t>Optical Performance</a:t>
            </a:r>
          </a:p>
          <a:p>
            <a:r>
              <a:rPr lang="en-US" dirty="0"/>
              <a:t>Mechanical Performance</a:t>
            </a:r>
          </a:p>
          <a:p>
            <a:r>
              <a:rPr lang="en-US" dirty="0"/>
              <a:t>Packaging and Shipment Plan</a:t>
            </a:r>
          </a:p>
          <a:p>
            <a:r>
              <a:rPr lang="en-US" dirty="0"/>
              <a:t>Lab activities/schedule at SOAR</a:t>
            </a:r>
          </a:p>
          <a:p>
            <a:r>
              <a:rPr lang="en-US" dirty="0"/>
              <a:t>Commissioning activities/schedule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8F39D-1CFC-C014-5B96-BE1938B9C5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B14F4-EEF8-E54C-DBC1-D05345646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0" y="1828800"/>
            <a:ext cx="487369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96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E76B-2A0A-749E-4F36-1E7303CC4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Grism</a:t>
            </a:r>
            <a:r>
              <a:rPr lang="en-US" dirty="0"/>
              <a:t> Exchanger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9F78C-0F88-A4FB-FC76-5E8B7C76D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007" y="1250673"/>
            <a:ext cx="6392104" cy="2019271"/>
          </a:xfrm>
        </p:spPr>
        <p:txBody>
          <a:bodyPr/>
          <a:lstStyle/>
          <a:p>
            <a:r>
              <a:rPr lang="en-US" dirty="0"/>
              <a:t>Dual stage, independently driven, belt-drive design</a:t>
            </a:r>
          </a:p>
          <a:p>
            <a:r>
              <a:rPr lang="en-US" dirty="0"/>
              <a:t>Two </a:t>
            </a:r>
            <a:r>
              <a:rPr lang="en-US" dirty="0" err="1"/>
              <a:t>grisms</a:t>
            </a:r>
            <a:r>
              <a:rPr lang="en-US" dirty="0"/>
              <a:t> per stage: low-res stage and high-res stage</a:t>
            </a:r>
          </a:p>
          <a:p>
            <a:r>
              <a:rPr lang="en-US" dirty="0"/>
              <a:t>Mechanism shown to be very reliable based on dozens of actuations</a:t>
            </a:r>
          </a:p>
          <a:p>
            <a:r>
              <a:rPr lang="en-US" dirty="0"/>
              <a:t>Limits and interlocks have passed functional testing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EE343-26C4-2794-12E7-E9232D15A6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BC1127-CC3D-4085-B60E-4EC0D99C7D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6"/>
          <a:stretch/>
        </p:blipFill>
        <p:spPr>
          <a:xfrm>
            <a:off x="1828800" y="3962403"/>
            <a:ext cx="5107336" cy="270517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176BA9-9E5A-B9D4-08AA-B716771D456F}"/>
              </a:ext>
            </a:extLst>
          </p:cNvPr>
          <p:cNvCxnSpPr>
            <a:cxnSpLocks/>
          </p:cNvCxnSpPr>
          <p:nvPr/>
        </p:nvCxnSpPr>
        <p:spPr>
          <a:xfrm flipH="1">
            <a:off x="2743200" y="4419600"/>
            <a:ext cx="152400" cy="11430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C8B26EB-E1CD-D01A-10F0-562351633B15}"/>
              </a:ext>
            </a:extLst>
          </p:cNvPr>
          <p:cNvSpPr txBox="1"/>
          <p:nvPr/>
        </p:nvSpPr>
        <p:spPr>
          <a:xfrm>
            <a:off x="1689554" y="3841522"/>
            <a:ext cx="2335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Stage B</a:t>
            </a:r>
          </a:p>
          <a:p>
            <a:pPr algn="ctr"/>
            <a:r>
              <a:rPr lang="en-US" sz="1400" dirty="0"/>
              <a:t>High-Res: H-Alpha, H-Beta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C00922-2F4F-8709-4DFE-CCE49EDF3A99}"/>
              </a:ext>
            </a:extLst>
          </p:cNvPr>
          <p:cNvSpPr txBox="1"/>
          <p:nvPr/>
        </p:nvSpPr>
        <p:spPr>
          <a:xfrm>
            <a:off x="5410203" y="6078487"/>
            <a:ext cx="2026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Stage A</a:t>
            </a:r>
          </a:p>
          <a:p>
            <a:r>
              <a:rPr lang="en-US" sz="1400" dirty="0"/>
              <a:t>Low-Res Red and Blue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2684B1-201E-1356-C261-47B578E9973B}"/>
              </a:ext>
            </a:extLst>
          </p:cNvPr>
          <p:cNvCxnSpPr>
            <a:cxnSpLocks/>
          </p:cNvCxnSpPr>
          <p:nvPr/>
        </p:nvCxnSpPr>
        <p:spPr>
          <a:xfrm flipH="1" flipV="1">
            <a:off x="5162398" y="5029200"/>
            <a:ext cx="1009805" cy="10668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47CE541-066B-F17D-5D37-81CB7D5B8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2076316"/>
            <a:ext cx="4534552" cy="28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90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4802A-4362-B66C-2086-406C5ED5A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Flexure Measurement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2659B-02CA-84A0-3119-E96496214F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079AD-4178-4B19-E9FA-206E7EF61AEA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b="13769"/>
          <a:stretch/>
        </p:blipFill>
        <p:spPr>
          <a:xfrm>
            <a:off x="5954685" y="1523471"/>
            <a:ext cx="2194560" cy="2194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7DF44-6511-5D5B-426A-9321B0449F3C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12500"/>
          <a:stretch/>
        </p:blipFill>
        <p:spPr>
          <a:xfrm>
            <a:off x="8250214" y="1523471"/>
            <a:ext cx="2194560" cy="2194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FD964B-A843-A1EC-E042-616895E0631E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b="12505"/>
          <a:stretch/>
        </p:blipFill>
        <p:spPr>
          <a:xfrm>
            <a:off x="8252892" y="4346532"/>
            <a:ext cx="2191882" cy="21945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E0E620-97C2-EB75-0C07-3BD3CD5A8ED9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b="5143"/>
          <a:stretch/>
        </p:blipFill>
        <p:spPr>
          <a:xfrm>
            <a:off x="5954685" y="4346377"/>
            <a:ext cx="2194560" cy="22407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512B34-1FD6-F123-40CE-9A9D8B187B95}"/>
              </a:ext>
            </a:extLst>
          </p:cNvPr>
          <p:cNvSpPr txBox="1"/>
          <p:nvPr/>
        </p:nvSpPr>
        <p:spPr>
          <a:xfrm>
            <a:off x="8981555" y="1170778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90 deg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2F89C6-37AF-9479-3054-F8E53DD225D4}"/>
              </a:ext>
            </a:extLst>
          </p:cNvPr>
          <p:cNvSpPr txBox="1"/>
          <p:nvPr/>
        </p:nvSpPr>
        <p:spPr>
          <a:xfrm>
            <a:off x="6736013" y="1188955"/>
            <a:ext cx="631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0 deg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A05D53-656A-9387-FA50-27BB56429C49}"/>
              </a:ext>
            </a:extLst>
          </p:cNvPr>
          <p:cNvSpPr txBox="1"/>
          <p:nvPr/>
        </p:nvSpPr>
        <p:spPr>
          <a:xfrm>
            <a:off x="8971725" y="403860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270 deg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0C6935-79C4-9ED4-3300-70FAD0E37EDE}"/>
              </a:ext>
            </a:extLst>
          </p:cNvPr>
          <p:cNvSpPr txBox="1"/>
          <p:nvPr/>
        </p:nvSpPr>
        <p:spPr>
          <a:xfrm>
            <a:off x="6636626" y="4038600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180 deg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5BA1C4D9-C96B-ACA0-25E6-CF397B61B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010225"/>
              </p:ext>
            </p:extLst>
          </p:nvPr>
        </p:nvGraphicFramePr>
        <p:xfrm>
          <a:off x="807508" y="2438400"/>
          <a:ext cx="4429675" cy="2819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935">
                  <a:extLst>
                    <a:ext uri="{9D8B030D-6E8A-4147-A177-3AD203B41FA5}">
                      <a16:colId xmlns:a16="http://schemas.microsoft.com/office/drawing/2014/main" val="1050389254"/>
                    </a:ext>
                  </a:extLst>
                </a:gridCol>
                <a:gridCol w="885935">
                  <a:extLst>
                    <a:ext uri="{9D8B030D-6E8A-4147-A177-3AD203B41FA5}">
                      <a16:colId xmlns:a16="http://schemas.microsoft.com/office/drawing/2014/main" val="1477162557"/>
                    </a:ext>
                  </a:extLst>
                </a:gridCol>
                <a:gridCol w="885935">
                  <a:extLst>
                    <a:ext uri="{9D8B030D-6E8A-4147-A177-3AD203B41FA5}">
                      <a16:colId xmlns:a16="http://schemas.microsoft.com/office/drawing/2014/main" val="1372135201"/>
                    </a:ext>
                  </a:extLst>
                </a:gridCol>
                <a:gridCol w="885935">
                  <a:extLst>
                    <a:ext uri="{9D8B030D-6E8A-4147-A177-3AD203B41FA5}">
                      <a16:colId xmlns:a16="http://schemas.microsoft.com/office/drawing/2014/main" val="4119126309"/>
                    </a:ext>
                  </a:extLst>
                </a:gridCol>
                <a:gridCol w="885935">
                  <a:extLst>
                    <a:ext uri="{9D8B030D-6E8A-4147-A177-3AD203B41FA5}">
                      <a16:colId xmlns:a16="http://schemas.microsoft.com/office/drawing/2014/main" val="2859665972"/>
                    </a:ext>
                  </a:extLst>
                </a:gridCol>
              </a:tblGrid>
              <a:tr h="53759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Spectral</a:t>
                      </a:r>
                    </a:p>
                    <a:p>
                      <a:pPr algn="ctr"/>
                      <a:r>
                        <a:rPr lang="en-US" sz="1200" dirty="0"/>
                        <a:t>(Low-Res Red </a:t>
                      </a:r>
                      <a:r>
                        <a:rPr lang="en-US" sz="1200" dirty="0" err="1"/>
                        <a:t>Grism</a:t>
                      </a:r>
                      <a:r>
                        <a:rPr lang="en-US" sz="1200" dirty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Imaging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305887"/>
                  </a:ext>
                </a:extLst>
              </a:tr>
              <a:tr h="5375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Angle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(Deg)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</a:t>
                      </a:r>
                    </a:p>
                    <a:p>
                      <a:pPr algn="ctr"/>
                      <a:r>
                        <a:rPr lang="en-US" sz="1200" dirty="0"/>
                        <a:t>(Pixel)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</a:t>
                      </a:r>
                    </a:p>
                    <a:p>
                      <a:pPr algn="ctr"/>
                      <a:r>
                        <a:rPr lang="en-US" sz="1200" dirty="0"/>
                        <a:t>(Pixel)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X</a:t>
                      </a:r>
                    </a:p>
                    <a:p>
                      <a:pPr algn="ctr"/>
                      <a:r>
                        <a:rPr lang="en-US" sz="1200" dirty="0"/>
                        <a:t>(Pixel)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Y</a:t>
                      </a:r>
                    </a:p>
                    <a:p>
                      <a:pPr algn="ctr"/>
                      <a:r>
                        <a:rPr lang="en-US" sz="1200" dirty="0"/>
                        <a:t>(Pixel)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4463551"/>
                  </a:ext>
                </a:extLst>
              </a:tr>
              <a:tr h="4360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8488857"/>
                  </a:ext>
                </a:extLst>
              </a:tr>
              <a:tr h="4360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762328"/>
                  </a:ext>
                </a:extLst>
              </a:tr>
              <a:tr h="4360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843540"/>
                  </a:ext>
                </a:extLst>
              </a:tr>
              <a:tr h="43605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1689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517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009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484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C2F85-A4C5-CA11-1297-28871F150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111DE-A201-DDB2-22F9-B735F7EBA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090" y="1401762"/>
            <a:ext cx="4343400" cy="4525963"/>
          </a:xfrm>
        </p:spPr>
        <p:txBody>
          <a:bodyPr/>
          <a:lstStyle/>
          <a:p>
            <a:r>
              <a:rPr lang="en-US" dirty="0"/>
              <a:t>Dedicated lift fixture mounts to SAMOS optical bench at the instrument in-plane center of gravity</a:t>
            </a:r>
          </a:p>
          <a:p>
            <a:r>
              <a:rPr lang="en-US" dirty="0"/>
              <a:t>Hoist ring for crane interface</a:t>
            </a:r>
          </a:p>
          <a:p>
            <a:r>
              <a:rPr lang="en-US" dirty="0"/>
              <a:t>Balance is adjustable, within limits, to level the instrument when lifted</a:t>
            </a:r>
          </a:p>
          <a:p>
            <a:r>
              <a:rPr lang="en-US" dirty="0"/>
              <a:t>Instrument is level with SAMI and SAMI electronics removed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320E8-D91D-4C64-66E2-E6A8562B82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143CD-9F42-398B-D34C-C609EC369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399" y="1994632"/>
            <a:ext cx="3996735" cy="4634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7136AA-9E4F-F359-491F-1717130F4F6B}"/>
              </a:ext>
            </a:extLst>
          </p:cNvPr>
          <p:cNvSpPr txBox="1"/>
          <p:nvPr/>
        </p:nvSpPr>
        <p:spPr>
          <a:xfrm>
            <a:off x="6400800" y="1524003"/>
            <a:ext cx="16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SAMOS lift fixture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CE42AC-F2A7-FCC8-B256-901C7F8BA9E5}"/>
              </a:ext>
            </a:extLst>
          </p:cNvPr>
          <p:cNvCxnSpPr>
            <a:cxnSpLocks/>
          </p:cNvCxnSpPr>
          <p:nvPr/>
        </p:nvCxnSpPr>
        <p:spPr>
          <a:xfrm>
            <a:off x="7391400" y="1828800"/>
            <a:ext cx="1219200" cy="18288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76220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9A4F-5D93-C9D0-E809-BEEE6933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 Shipping Strategy [1 of 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DBEE-DAD4-EA1D-8B64-CCEBB946C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0243" y="1166021"/>
            <a:ext cx="8229600" cy="4525963"/>
          </a:xfrm>
        </p:spPr>
        <p:txBody>
          <a:bodyPr/>
          <a:lstStyle/>
          <a:p>
            <a:r>
              <a:rPr lang="en-US" dirty="0"/>
              <a:t>Packaging design and packing performed by Craters &amp; Freighters and IDG</a:t>
            </a:r>
          </a:p>
          <a:p>
            <a:r>
              <a:rPr lang="en-US" dirty="0"/>
              <a:t>Instrument and instrument cart to be shipped in separate crates</a:t>
            </a:r>
          </a:p>
          <a:p>
            <a:pPr lvl="1"/>
            <a:r>
              <a:rPr lang="en-US" sz="1600" dirty="0"/>
              <a:t>Each crate will have a base that allows for pallet jack and forklift use</a:t>
            </a:r>
          </a:p>
          <a:p>
            <a:pPr lvl="1"/>
            <a:r>
              <a:rPr lang="en-US" sz="1600" dirty="0"/>
              <a:t>Instrument will be vapor bagged and boxed in foam</a:t>
            </a:r>
          </a:p>
          <a:p>
            <a:pPr lvl="1"/>
            <a:r>
              <a:rPr lang="en-US" sz="1600" dirty="0"/>
              <a:t>Instrument box to be mounted on a shock and vibration isolated platform</a:t>
            </a:r>
          </a:p>
          <a:p>
            <a:pPr lvl="1"/>
            <a:r>
              <a:rPr lang="en-US" sz="1600" dirty="0"/>
              <a:t>Imaging camera to be removed from the instrument, boxed, and affixed to the same isolation as the instrument.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78A01-1373-D334-39E4-33CE563AA3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33</a:t>
            </a:fld>
            <a:endParaRPr lang="en-US" altLang="en-US" dirty="0"/>
          </a:p>
        </p:txBody>
      </p:sp>
      <p:pic>
        <p:nvPicPr>
          <p:cNvPr id="7" name="Picture 6" descr="A metal piece with several metal cables&#10;&#10;Description automatically generated with medium confidence">
            <a:extLst>
              <a:ext uri="{FF2B5EF4-FFF2-40B4-BE49-F238E27FC236}">
                <a16:creationId xmlns:a16="http://schemas.microsoft.com/office/drawing/2014/main" id="{714FACB5-A30F-D5D6-2514-0132A1B82D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851" y="5245560"/>
            <a:ext cx="1445400" cy="1084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8C168F-3029-7CFC-6275-27D377B8F03E}"/>
              </a:ext>
            </a:extLst>
          </p:cNvPr>
          <p:cNvSpPr txBox="1"/>
          <p:nvPr/>
        </p:nvSpPr>
        <p:spPr>
          <a:xfrm>
            <a:off x="7057377" y="6302872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Socitec</a:t>
            </a:r>
            <a:r>
              <a:rPr lang="en-US" sz="1200" dirty="0"/>
              <a:t> FH40-4405 Isolators</a:t>
            </a:r>
          </a:p>
          <a:p>
            <a:r>
              <a:rPr lang="en-US" sz="1200" dirty="0"/>
              <a:t>(Worksheet in back-up slides.)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7452F6-DB55-81B1-D8FB-0FF9C475C95E}"/>
              </a:ext>
            </a:extLst>
          </p:cNvPr>
          <p:cNvGrpSpPr/>
          <p:nvPr/>
        </p:nvGrpSpPr>
        <p:grpSpPr>
          <a:xfrm>
            <a:off x="1676403" y="3773975"/>
            <a:ext cx="4757701" cy="3036726"/>
            <a:chOff x="152400" y="3773975"/>
            <a:chExt cx="4757701" cy="30367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D1BF62-D4CE-C23B-642F-6445BFD05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3773975"/>
              <a:ext cx="4757701" cy="2987675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80B57E8-424B-C929-5227-98D94CCBFA06}"/>
                </a:ext>
              </a:extLst>
            </p:cNvPr>
            <p:cNvCxnSpPr/>
            <p:nvPr/>
          </p:nvCxnSpPr>
          <p:spPr>
            <a:xfrm flipH="1">
              <a:off x="457200" y="6195525"/>
              <a:ext cx="381000" cy="160825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91EBB67-E071-E97D-F1C2-5B18EDEC68D8}"/>
                </a:ext>
              </a:extLst>
            </p:cNvPr>
            <p:cNvCxnSpPr>
              <a:cxnSpLocks/>
            </p:cNvCxnSpPr>
            <p:nvPr/>
          </p:nvCxnSpPr>
          <p:spPr>
            <a:xfrm>
              <a:off x="3924300" y="6356350"/>
              <a:ext cx="381000" cy="204888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FA66F62-31DD-FB28-4461-1BA6612D92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00" y="4419600"/>
              <a:ext cx="0" cy="375812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F2F85F-9D21-E67C-6699-DCA2F11701B9}"/>
                </a:ext>
              </a:extLst>
            </p:cNvPr>
            <p:cNvSpPr txBox="1"/>
            <p:nvPr/>
          </p:nvSpPr>
          <p:spPr>
            <a:xfrm>
              <a:off x="228600" y="618604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73B179-8642-EC7E-8EF9-2723CEFD1208}"/>
                </a:ext>
              </a:extLst>
            </p:cNvPr>
            <p:cNvSpPr txBox="1"/>
            <p:nvPr/>
          </p:nvSpPr>
          <p:spPr>
            <a:xfrm>
              <a:off x="4267200" y="6441369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05E321-9BA6-A843-AAF4-42D0F9525DD3}"/>
                </a:ext>
              </a:extLst>
            </p:cNvPr>
            <p:cNvSpPr txBox="1"/>
            <p:nvPr/>
          </p:nvSpPr>
          <p:spPr>
            <a:xfrm>
              <a:off x="685800" y="4145086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z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66EA9CC-B26A-1C93-D7CA-0C8769A57DBA}"/>
              </a:ext>
            </a:extLst>
          </p:cNvPr>
          <p:cNvSpPr txBox="1"/>
          <p:nvPr/>
        </p:nvSpPr>
        <p:spPr>
          <a:xfrm>
            <a:off x="6155550" y="3283339"/>
            <a:ext cx="3962395" cy="17851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/>
              <a:t>Isolation Performance Prediction by </a:t>
            </a:r>
            <a:r>
              <a:rPr lang="en-US" sz="1100" b="1" dirty="0" err="1"/>
              <a:t>Socitec</a:t>
            </a:r>
            <a:r>
              <a:rPr lang="en-US" sz="1100" b="1" dirty="0"/>
              <a:t>:</a:t>
            </a:r>
          </a:p>
          <a:p>
            <a:endParaRPr lang="en-US" sz="1100" dirty="0"/>
          </a:p>
          <a:p>
            <a:r>
              <a:rPr lang="en-US" sz="1100" dirty="0"/>
              <a:t>10cm Drop Shock </a:t>
            </a:r>
            <a:r>
              <a:rPr lang="en-US" sz="1100" dirty="0">
                <a:sym typeface="Wingdings" panose="05000000000000000000" pitchFamily="2" charset="2"/>
              </a:rPr>
              <a:t> 3.0, 5.5, 2.2, g’s in </a:t>
            </a:r>
            <a:r>
              <a:rPr lang="en-US" sz="1100" dirty="0" err="1">
                <a:sym typeface="Wingdings" panose="05000000000000000000" pitchFamily="2" charset="2"/>
              </a:rPr>
              <a:t>xyz</a:t>
            </a:r>
            <a:r>
              <a:rPr lang="en-US" sz="1100" dirty="0">
                <a:sym typeface="Wingdings" panose="05000000000000000000" pitchFamily="2" charset="2"/>
              </a:rPr>
              <a:t> respectively</a:t>
            </a:r>
          </a:p>
          <a:p>
            <a:endParaRPr lang="en-US" sz="1100" dirty="0">
              <a:sym typeface="Wingdings" panose="05000000000000000000" pitchFamily="2" charset="2"/>
            </a:endParaRPr>
          </a:p>
          <a:p>
            <a:r>
              <a:rPr lang="en-US" sz="1100" dirty="0">
                <a:sym typeface="Wingdings" panose="05000000000000000000" pitchFamily="2" charset="2"/>
              </a:rPr>
              <a:t>Random Vibe Response from common carrier PSD (sourced from MIL STD 810H)  0.7, 0.9, 1.1 </a:t>
            </a:r>
            <a:r>
              <a:rPr lang="en-US" sz="1100" dirty="0" err="1">
                <a:sym typeface="Wingdings" panose="05000000000000000000" pitchFamily="2" charset="2"/>
              </a:rPr>
              <a:t>grms</a:t>
            </a:r>
            <a:r>
              <a:rPr lang="en-US" sz="1100" dirty="0">
                <a:sym typeface="Wingdings" panose="05000000000000000000" pitchFamily="2" charset="2"/>
              </a:rPr>
              <a:t> in </a:t>
            </a:r>
            <a:r>
              <a:rPr lang="en-US" sz="1100" dirty="0" err="1">
                <a:sym typeface="Wingdings" panose="05000000000000000000" pitchFamily="2" charset="2"/>
              </a:rPr>
              <a:t>xyz</a:t>
            </a:r>
            <a:r>
              <a:rPr lang="en-US" sz="1100" dirty="0">
                <a:sym typeface="Wingdings" panose="05000000000000000000" pitchFamily="2" charset="2"/>
              </a:rPr>
              <a:t> respectively.</a:t>
            </a:r>
          </a:p>
          <a:p>
            <a:endParaRPr lang="en-US" sz="1100" dirty="0">
              <a:sym typeface="Wingdings" panose="05000000000000000000" pitchFamily="2" charset="2"/>
            </a:endParaRPr>
          </a:p>
          <a:p>
            <a:r>
              <a:rPr lang="en-US" sz="1100" dirty="0">
                <a:sym typeface="Wingdings" panose="05000000000000000000" pitchFamily="2" charset="2"/>
              </a:rPr>
              <a:t>Vertical (z) natural frequency of 6.5Hz fits with </a:t>
            </a:r>
            <a:r>
              <a:rPr lang="en-US" sz="1100" dirty="0" err="1">
                <a:sym typeface="Wingdings" panose="05000000000000000000" pitchFamily="2" charset="2"/>
              </a:rPr>
              <a:t>Socitec</a:t>
            </a:r>
            <a:r>
              <a:rPr lang="en-US" sz="1100" dirty="0">
                <a:sym typeface="Wingdings" panose="05000000000000000000" pitchFamily="2" charset="2"/>
              </a:rPr>
              <a:t> sensitive equipment target of 5-7Hz.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995860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9A4F-5D93-C9D0-E809-BEEE69330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 Shipping Strategy [2 of 2]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FDBEE-DAD4-EA1D-8B64-CCEBB946C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72029"/>
            <a:ext cx="8229600" cy="4525963"/>
          </a:xfrm>
        </p:spPr>
        <p:txBody>
          <a:bodyPr/>
          <a:lstStyle/>
          <a:p>
            <a:r>
              <a:rPr lang="en-US" dirty="0"/>
              <a:t>Shock recorder to be mounted on isolated instrument platform</a:t>
            </a:r>
          </a:p>
          <a:p>
            <a:pPr lvl="1"/>
            <a:r>
              <a:rPr lang="en-US" dirty="0"/>
              <a:t>https://microdaq.com/catalog/product/view/id/3886/s/msr175-shock-temperature-data-logger/category/505/</a:t>
            </a:r>
          </a:p>
          <a:p>
            <a:r>
              <a:rPr lang="en-US" dirty="0"/>
              <a:t>Shock indicators (G-load TBD) and tilt indicators to be mounted on case</a:t>
            </a:r>
          </a:p>
          <a:p>
            <a:r>
              <a:rPr lang="en-US" dirty="0"/>
              <a:t>Current plan is to have two crates</a:t>
            </a:r>
          </a:p>
          <a:p>
            <a:pPr lvl="1"/>
            <a:r>
              <a:rPr lang="en-US" dirty="0"/>
              <a:t>Instrument Crate: 1422mm x 1270mm x 1397mm and 213kg  (TBF)</a:t>
            </a:r>
          </a:p>
          <a:p>
            <a:pPr lvl="2"/>
            <a:r>
              <a:rPr lang="en-US" dirty="0"/>
              <a:t>Includes SAMOS instrument and separately packed imaging channel camera</a:t>
            </a:r>
          </a:p>
          <a:p>
            <a:pPr lvl="1"/>
            <a:r>
              <a:rPr lang="en-US" dirty="0"/>
              <a:t>Crate 2: 1118mm x 1067mm x 1041mm and 104kg (TBF)</a:t>
            </a:r>
          </a:p>
          <a:p>
            <a:pPr lvl="2"/>
            <a:r>
              <a:rPr lang="en-US" dirty="0"/>
              <a:t>Includes cart, SAMOS electronics chassis, light sources, cables, tools, and miscellaneous items</a:t>
            </a:r>
          </a:p>
          <a:p>
            <a:r>
              <a:rPr lang="en-US" dirty="0"/>
              <a:t>Photos to be taken of crate internals and exterior prior to leaving JHU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78A01-1373-D334-39E4-33CE563AA3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34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75350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D2AAF-1103-3A9C-BAA4-84A3D4C8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Shipment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A853D-C457-27C3-BA54-0A28B2684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Ship end of September</a:t>
            </a:r>
          </a:p>
          <a:p>
            <a:pPr lvl="1"/>
            <a:r>
              <a:rPr lang="en-US" dirty="0"/>
              <a:t>Baltimore to Santiago by air (two quotes pending:  C&amp;F and PWS)</a:t>
            </a:r>
          </a:p>
          <a:p>
            <a:pPr lvl="1"/>
            <a:r>
              <a:rPr lang="en-US" dirty="0"/>
              <a:t>Santiago to SOAR by truck (AURA to arrange)</a:t>
            </a:r>
          </a:p>
          <a:p>
            <a:pPr marL="457200" lvl="1" indent="0">
              <a:buNone/>
            </a:pPr>
            <a:endParaRPr lang="en-US" dirty="0"/>
          </a:p>
          <a:p>
            <a:pPr marL="400050"/>
            <a:r>
              <a:rPr lang="en-US" b="1" dirty="0"/>
              <a:t>INSURANCE:</a:t>
            </a:r>
            <a:r>
              <a:rPr lang="en-US" dirty="0"/>
              <a:t>  Anticipate $2.5M of coverage provided by JHU underwriter.  Need to confirm that the insurance goes all the way to the summit rather than only to hand-off in Santiago.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5ABF1-72C9-D822-2CEF-1CB40B17A2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9951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2ED9-F9B4-D54E-D3F5-8F9BE09D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Shipment Checks [1 of 2]</a:t>
            </a:r>
            <a:br>
              <a:rPr lang="en-US" dirty="0"/>
            </a:br>
            <a:r>
              <a:rPr lang="en-US" dirty="0"/>
              <a:t>To be performed by SOAR/AURA personnel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1F89-9041-FEBB-C1BA-90F40C56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8915400" cy="5257800"/>
          </a:xfrm>
        </p:spPr>
        <p:txBody>
          <a:bodyPr/>
          <a:lstStyle/>
          <a:p>
            <a:r>
              <a:rPr lang="en-US" dirty="0"/>
              <a:t>Pickup in Santiago</a:t>
            </a:r>
          </a:p>
          <a:p>
            <a:pPr lvl="1"/>
            <a:r>
              <a:rPr lang="en-US" dirty="0"/>
              <a:t>Visually inspect crate exterior for damage</a:t>
            </a:r>
          </a:p>
          <a:p>
            <a:pPr lvl="1"/>
            <a:r>
              <a:rPr lang="en-US" dirty="0"/>
              <a:t>Compare to photos of crates at JHU pre-departure</a:t>
            </a:r>
          </a:p>
          <a:p>
            <a:pPr lvl="1"/>
            <a:r>
              <a:rPr lang="en-US" dirty="0"/>
              <a:t>Check shock indicators</a:t>
            </a:r>
          </a:p>
          <a:p>
            <a:pPr lvl="1"/>
            <a:r>
              <a:rPr lang="en-US" dirty="0"/>
              <a:t>Take photos of exterior (all sides) and shock indicators</a:t>
            </a:r>
          </a:p>
          <a:p>
            <a:pPr lvl="1"/>
            <a:r>
              <a:rPr lang="en-US" dirty="0"/>
              <a:t>Take closeup photos of any fresh damage</a:t>
            </a:r>
          </a:p>
          <a:p>
            <a:pPr lvl="1"/>
            <a:r>
              <a:rPr lang="en-US" dirty="0"/>
              <a:t>Log any discrepancies with the driver and notify JHU through appropriate channels</a:t>
            </a:r>
          </a:p>
          <a:p>
            <a:pPr lvl="1"/>
            <a:r>
              <a:rPr lang="en-US" dirty="0"/>
              <a:t>Send all photos to JHU through appropriate channels</a:t>
            </a:r>
          </a:p>
          <a:p>
            <a:r>
              <a:rPr lang="en-US" dirty="0"/>
              <a:t>Pickup in La Serena</a:t>
            </a:r>
          </a:p>
          <a:p>
            <a:pPr lvl="1"/>
            <a:r>
              <a:rPr lang="en-US" dirty="0"/>
              <a:t>Visually inspect crate exterior for damage</a:t>
            </a:r>
          </a:p>
          <a:p>
            <a:pPr lvl="1"/>
            <a:r>
              <a:rPr lang="en-US" dirty="0"/>
              <a:t>Compare to photos of crates at Santiago</a:t>
            </a:r>
          </a:p>
          <a:p>
            <a:pPr lvl="1"/>
            <a:r>
              <a:rPr lang="en-US" dirty="0"/>
              <a:t>Check shock indicators</a:t>
            </a:r>
          </a:p>
          <a:p>
            <a:pPr lvl="1"/>
            <a:r>
              <a:rPr lang="en-US" dirty="0"/>
              <a:t>Take photos of exterior (all sides) and shock indicators</a:t>
            </a:r>
          </a:p>
          <a:p>
            <a:pPr lvl="1"/>
            <a:r>
              <a:rPr lang="en-US" dirty="0"/>
              <a:t>Take closeup photos of any fresh damage</a:t>
            </a:r>
          </a:p>
          <a:p>
            <a:pPr lvl="1"/>
            <a:r>
              <a:rPr lang="en-US" dirty="0"/>
              <a:t>Log any discrepancies with the driver and notify JHU through appropriate channels</a:t>
            </a:r>
          </a:p>
          <a:p>
            <a:pPr lvl="1"/>
            <a:r>
              <a:rPr lang="en-US" dirty="0"/>
              <a:t>Send all photos to JHU through appropriate channels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E5424-A7FD-6472-71FE-82FDE23CB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8669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2ED9-F9B4-D54E-D3F5-8F9BE09D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Shipment Checks [2 of 2]</a:t>
            </a:r>
            <a:br>
              <a:rPr lang="en-US" dirty="0"/>
            </a:br>
            <a:r>
              <a:rPr lang="en-US" dirty="0"/>
              <a:t>To be performed by SOAR/AURA personnel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11F89-9041-FEBB-C1BA-90F40C56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95400"/>
            <a:ext cx="8229600" cy="4876800"/>
          </a:xfrm>
        </p:spPr>
        <p:txBody>
          <a:bodyPr/>
          <a:lstStyle/>
          <a:p>
            <a:r>
              <a:rPr lang="en-US" dirty="0"/>
              <a:t>Arrival at SOAR</a:t>
            </a:r>
          </a:p>
          <a:p>
            <a:pPr lvl="1"/>
            <a:r>
              <a:rPr lang="en-US" dirty="0"/>
              <a:t>Visually inspect crate exterior for damage</a:t>
            </a:r>
          </a:p>
          <a:p>
            <a:pPr lvl="1"/>
            <a:r>
              <a:rPr lang="en-US" dirty="0"/>
              <a:t>Compare to photos of crates at JHU pre-departure</a:t>
            </a:r>
          </a:p>
          <a:p>
            <a:pPr lvl="1"/>
            <a:r>
              <a:rPr lang="en-US" dirty="0"/>
              <a:t>Check shock indicators</a:t>
            </a:r>
          </a:p>
          <a:p>
            <a:pPr lvl="1"/>
            <a:r>
              <a:rPr lang="en-US" dirty="0"/>
              <a:t>Take photos of exterior (all sides) and shock indicators</a:t>
            </a:r>
          </a:p>
          <a:p>
            <a:pPr lvl="1"/>
            <a:r>
              <a:rPr lang="en-US" dirty="0"/>
              <a:t>Take closeup photos of any fresh damage</a:t>
            </a:r>
          </a:p>
          <a:p>
            <a:pPr lvl="1"/>
            <a:r>
              <a:rPr lang="en-US" dirty="0"/>
              <a:t>Log any discrepancies with the driver and notify JHU</a:t>
            </a:r>
          </a:p>
          <a:p>
            <a:pPr lvl="1"/>
            <a:r>
              <a:rPr lang="en-US" dirty="0"/>
              <a:t>Send all photos to JHU through appropriate channels</a:t>
            </a:r>
          </a:p>
          <a:p>
            <a:r>
              <a:rPr lang="en-US" dirty="0"/>
              <a:t>Post arrival (After driver leaves)</a:t>
            </a:r>
          </a:p>
          <a:p>
            <a:pPr lvl="1"/>
            <a:r>
              <a:rPr lang="en-US" dirty="0"/>
              <a:t>Remove lid and inspect internals</a:t>
            </a:r>
          </a:p>
          <a:p>
            <a:pPr lvl="1"/>
            <a:r>
              <a:rPr lang="en-US" dirty="0"/>
              <a:t>Compare condition to photos taken at JHU pre-shipment</a:t>
            </a:r>
          </a:p>
          <a:p>
            <a:pPr lvl="1"/>
            <a:r>
              <a:rPr lang="en-US" dirty="0"/>
              <a:t>Notify JHU of any discrepancies</a:t>
            </a:r>
          </a:p>
          <a:p>
            <a:pPr lvl="1"/>
            <a:r>
              <a:rPr lang="en-US" dirty="0"/>
              <a:t>Replace crate covers</a:t>
            </a:r>
          </a:p>
          <a:p>
            <a:pPr lvl="1"/>
            <a:r>
              <a:rPr lang="en-US" dirty="0"/>
              <a:t>Store containers in a safe location</a:t>
            </a:r>
          </a:p>
          <a:p>
            <a:pPr lvl="1"/>
            <a:r>
              <a:rPr lang="en-US" dirty="0"/>
              <a:t>Take photos to document condition and forward photos to JHU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E5424-A7FD-6472-71FE-82FDE23CB4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8808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EBD3E-FA3B-0A86-662C-A3CB45F8A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Pre-Installation Checkout at SOAR [1 of 2]</a:t>
            </a:r>
            <a:br>
              <a:rPr lang="en-US" dirty="0"/>
            </a:br>
            <a:r>
              <a:rPr lang="en-US" dirty="0"/>
              <a:t>December 2023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1CEDB-F7A8-B5E3-06ED-25318BFC1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19200"/>
            <a:ext cx="8229600" cy="5181600"/>
          </a:xfrm>
        </p:spPr>
        <p:txBody>
          <a:bodyPr/>
          <a:lstStyle/>
          <a:p>
            <a:r>
              <a:rPr lang="en-US" dirty="0"/>
              <a:t>Unpack crates [1/2 day]</a:t>
            </a:r>
          </a:p>
          <a:p>
            <a:r>
              <a:rPr lang="en-US" dirty="0"/>
              <a:t>Reproduce instrument lab configuration [1/2 day]</a:t>
            </a:r>
          </a:p>
          <a:p>
            <a:pPr lvl="1"/>
            <a:r>
              <a:rPr lang="en-US" dirty="0"/>
              <a:t>Mount SAMOS on cart (</a:t>
            </a:r>
            <a:r>
              <a:rPr lang="en-US" dirty="0">
                <a:solidFill>
                  <a:srgbClr val="FF0000"/>
                </a:solidFill>
              </a:rPr>
              <a:t>Crane Required: may need crane operator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Connect electrical cables</a:t>
            </a:r>
          </a:p>
          <a:p>
            <a:pPr lvl="1"/>
            <a:r>
              <a:rPr lang="en-US" dirty="0"/>
              <a:t>Install pinhole projector</a:t>
            </a:r>
          </a:p>
          <a:p>
            <a:pPr lvl="1"/>
            <a:r>
              <a:rPr lang="en-US" dirty="0"/>
              <a:t>Connect light sources</a:t>
            </a:r>
          </a:p>
          <a:p>
            <a:pPr lvl="1"/>
            <a:r>
              <a:rPr lang="en-US" dirty="0"/>
              <a:t>Verify spare cable set functionality</a:t>
            </a:r>
          </a:p>
          <a:p>
            <a:r>
              <a:rPr lang="en-US" dirty="0"/>
              <a:t>Perform post shipment functional tests [1 day]</a:t>
            </a:r>
          </a:p>
          <a:p>
            <a:r>
              <a:rPr lang="en-US" dirty="0"/>
              <a:t>Mount SAMI on SAMOS [1 day]</a:t>
            </a:r>
          </a:p>
          <a:p>
            <a:pPr lvl="1"/>
            <a:r>
              <a:rPr lang="en-US" dirty="0"/>
              <a:t>Determine focus shim thickness</a:t>
            </a:r>
          </a:p>
          <a:p>
            <a:pPr lvl="1"/>
            <a:r>
              <a:rPr lang="en-US" dirty="0"/>
              <a:t>Shim and thickness dimension forwarded to machine shop for modification</a:t>
            </a:r>
          </a:p>
          <a:p>
            <a:r>
              <a:rPr lang="en-US" dirty="0"/>
              <a:t>Mount SAMOS on SAM [1 day]</a:t>
            </a:r>
          </a:p>
          <a:p>
            <a:pPr lvl="1"/>
            <a:r>
              <a:rPr lang="en-US" dirty="0"/>
              <a:t>Verify interface</a:t>
            </a:r>
          </a:p>
          <a:p>
            <a:pPr lvl="1"/>
            <a:r>
              <a:rPr lang="en-US" dirty="0"/>
              <a:t>Shim feet as needed</a:t>
            </a:r>
          </a:p>
          <a:p>
            <a:pPr lvl="1"/>
            <a:r>
              <a:rPr lang="en-US" dirty="0"/>
              <a:t>Return SAMOS to instrument cart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805DD-486B-40F8-F8BC-37E16FF1A7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6434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6EA3-B49B-7811-E717-D51CAFB5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Pre-Installation on SOAR [2 of 2]</a:t>
            </a:r>
            <a:br>
              <a:rPr lang="en-US" dirty="0"/>
            </a:br>
            <a:r>
              <a:rPr lang="en-US" dirty="0"/>
              <a:t>December 2023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2167B-A5D7-84DC-9A96-E180785D5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24000"/>
            <a:ext cx="8229600" cy="4525963"/>
          </a:xfrm>
        </p:spPr>
        <p:txBody>
          <a:bodyPr/>
          <a:lstStyle/>
          <a:p>
            <a:r>
              <a:rPr lang="en-US" dirty="0"/>
              <a:t>Install instrument cables [1 day]</a:t>
            </a:r>
          </a:p>
          <a:p>
            <a:pPr lvl="1"/>
            <a:r>
              <a:rPr lang="en-US" dirty="0" err="1"/>
              <a:t>Nasmyth</a:t>
            </a:r>
            <a:r>
              <a:rPr lang="en-US" dirty="0"/>
              <a:t> rack to SAMOS</a:t>
            </a:r>
          </a:p>
          <a:p>
            <a:pPr lvl="2"/>
            <a:r>
              <a:rPr lang="en-US" dirty="0"/>
              <a:t>Instrument power cable</a:t>
            </a:r>
          </a:p>
          <a:p>
            <a:pPr lvl="2"/>
            <a:r>
              <a:rPr lang="en-US" dirty="0"/>
              <a:t>Instrument communication cable (Ethernet)</a:t>
            </a:r>
          </a:p>
          <a:p>
            <a:pPr lvl="2"/>
            <a:r>
              <a:rPr lang="en-US" dirty="0" err="1"/>
              <a:t>Imging</a:t>
            </a:r>
            <a:r>
              <a:rPr lang="en-US" dirty="0"/>
              <a:t> camera power cable</a:t>
            </a:r>
          </a:p>
          <a:p>
            <a:pPr lvl="2"/>
            <a:r>
              <a:rPr lang="en-US" dirty="0"/>
              <a:t>Imaging camera data cable (fiber)</a:t>
            </a:r>
          </a:p>
          <a:p>
            <a:pPr lvl="1"/>
            <a:r>
              <a:rPr lang="en-US" dirty="0"/>
              <a:t>Ethernet from computer room to </a:t>
            </a:r>
            <a:r>
              <a:rPr lang="en-US" dirty="0" err="1"/>
              <a:t>Nasmyth</a:t>
            </a:r>
            <a:r>
              <a:rPr lang="en-US" dirty="0"/>
              <a:t> rack (if needed)</a:t>
            </a:r>
          </a:p>
          <a:p>
            <a:pPr lvl="1"/>
            <a:r>
              <a:rPr lang="en-US" dirty="0"/>
              <a:t>Install glycol lines</a:t>
            </a:r>
          </a:p>
          <a:p>
            <a:pPr lvl="2"/>
            <a:r>
              <a:rPr lang="en-US" dirty="0"/>
              <a:t>SAMOS imaging camera to facility glycol line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CC6A-779A-AFE8-E5B9-1CD8CB019B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0706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E4481-8680-0FEC-F430-D1FDB4CF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Optomechanics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400A1-0FFA-0420-AAEE-D641FF643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24000"/>
            <a:ext cx="4114800" cy="4525963"/>
          </a:xfrm>
        </p:spPr>
        <p:txBody>
          <a:bodyPr/>
          <a:lstStyle/>
          <a:p>
            <a:r>
              <a:rPr lang="en-US" dirty="0"/>
              <a:t>The SAMOS uses a highly folded optical layout containing numerous reflective, refractive, and diffractive optics</a:t>
            </a:r>
          </a:p>
          <a:p>
            <a:r>
              <a:rPr lang="en-US" dirty="0"/>
              <a:t>All optics are mounted by dead-reckoning, (i.e. without adjustment) but for focus shims at the reimager, DMD, and CCDs.</a:t>
            </a:r>
          </a:p>
          <a:p>
            <a:r>
              <a:rPr lang="en-US" dirty="0"/>
              <a:t>Optics (lenses, mirrors, prisms) were fabricated by Optimax</a:t>
            </a:r>
          </a:p>
          <a:p>
            <a:r>
              <a:rPr lang="en-US" dirty="0"/>
              <a:t>Gratings were fabricated by KOSI</a:t>
            </a:r>
          </a:p>
          <a:p>
            <a:r>
              <a:rPr lang="en-US" dirty="0"/>
              <a:t>Optomechanical components fabricated by JHU IDG.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C548A-4D97-5735-60B6-16B8FD6C7C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948F4B0-D5C7-B54E-97CB-4D0C63E57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600200"/>
            <a:ext cx="676970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75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6EA3-B49B-7811-E717-D51CAFB5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Commissioning at SOAR : January – February 2024</a:t>
            </a:r>
            <a:br>
              <a:rPr lang="en-US" dirty="0"/>
            </a:br>
            <a:r>
              <a:rPr lang="en-US" dirty="0"/>
              <a:t>1. Installation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2167B-A5D7-84DC-9A96-E180785D5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47800"/>
            <a:ext cx="8229600" cy="4525963"/>
          </a:xfrm>
        </p:spPr>
        <p:txBody>
          <a:bodyPr/>
          <a:lstStyle/>
          <a:p>
            <a:r>
              <a:rPr lang="en-US" dirty="0"/>
              <a:t>Remove SAMOS from cart and mount on SAM</a:t>
            </a:r>
          </a:p>
          <a:p>
            <a:r>
              <a:rPr lang="en-US" dirty="0"/>
              <a:t>Install SAMI </a:t>
            </a:r>
            <a:r>
              <a:rPr lang="en-US" dirty="0" err="1"/>
              <a:t>dewar</a:t>
            </a:r>
            <a:endParaRPr lang="en-US" dirty="0"/>
          </a:p>
          <a:p>
            <a:r>
              <a:rPr lang="en-US" dirty="0"/>
              <a:t>Install SAMI electronics</a:t>
            </a:r>
          </a:p>
          <a:p>
            <a:r>
              <a:rPr lang="en-US" dirty="0"/>
              <a:t>Connect instrument cables</a:t>
            </a:r>
          </a:p>
          <a:p>
            <a:r>
              <a:rPr lang="en-US" dirty="0"/>
              <a:t>Connect glycol 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CC6A-779A-AFE8-E5B9-1CD8CB019B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8580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6EA3-B49B-7811-E717-D51CAFB5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Commissioning at SOAR</a:t>
            </a:r>
            <a:br>
              <a:rPr lang="en-US" dirty="0"/>
            </a:br>
            <a:r>
              <a:rPr lang="en-US" dirty="0"/>
              <a:t>2.  Imaging Channel (SISI)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CC6A-779A-AFE8-E5B9-1CD8CB019B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41</a:t>
            </a:fld>
            <a:endParaRPr lang="en-US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EBEABC-F666-9F92-BE36-96972992DE5B}"/>
              </a:ext>
            </a:extLst>
          </p:cNvPr>
          <p:cNvSpPr txBox="1">
            <a:spLocks/>
          </p:cNvSpPr>
          <p:nvPr/>
        </p:nvSpPr>
        <p:spPr bwMode="auto">
          <a:xfrm>
            <a:off x="617621" y="1066801"/>
            <a:ext cx="8229600" cy="56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4BD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4BD2"/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4BD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4BD2"/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24BD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USING DMD IN FULL FIELD MODE:</a:t>
            </a:r>
          </a:p>
          <a:p>
            <a:r>
              <a:rPr lang="en-US" sz="2000" dirty="0"/>
              <a:t>Bias, Dark Current and dome flats during the day.</a:t>
            </a:r>
          </a:p>
          <a:p>
            <a:r>
              <a:rPr lang="en-US" sz="2000" dirty="0"/>
              <a:t>DMD to SISI CCD maps: uses DMD pinholes with dome flats</a:t>
            </a:r>
          </a:p>
          <a:p>
            <a:r>
              <a:rPr lang="en-US" sz="2000" dirty="0"/>
              <a:t>Telescope focus on camera, PSF check. Encircled energy (initially without SAM closed loop). </a:t>
            </a:r>
          </a:p>
          <a:p>
            <a:pPr lvl="1"/>
            <a:r>
              <a:rPr lang="en-US" sz="1800" dirty="0"/>
              <a:t>Determine best focus of the telescope</a:t>
            </a:r>
          </a:p>
          <a:p>
            <a:pPr lvl="1"/>
            <a:r>
              <a:rPr lang="en-US" sz="1800" dirty="0"/>
              <a:t>Determine image FWHM, Encircled/</a:t>
            </a:r>
            <a:r>
              <a:rPr lang="en-US" sz="1800" dirty="0" err="1"/>
              <a:t>ensquared</a:t>
            </a:r>
            <a:r>
              <a:rPr lang="en-US" sz="1800" dirty="0"/>
              <a:t> flux vs. radius (aperture correction)</a:t>
            </a:r>
          </a:p>
          <a:p>
            <a:pPr marL="514350" lvl="1" indent="0">
              <a:buNone/>
            </a:pPr>
            <a:r>
              <a:rPr lang="en-US" sz="1800" dirty="0"/>
              <a:t>     at various field position. </a:t>
            </a:r>
          </a:p>
          <a:p>
            <a:r>
              <a:rPr lang="en-US" sz="2000" dirty="0"/>
              <a:t>Standard stars: determine zero-point, flux calibration in all 8+1 filters</a:t>
            </a:r>
          </a:p>
          <a:p>
            <a:pPr lvl="1"/>
            <a:r>
              <a:rPr lang="en-US" sz="1800" dirty="0"/>
              <a:t>Use </a:t>
            </a:r>
            <a:r>
              <a:rPr lang="en-US" sz="1800" dirty="0" err="1"/>
              <a:t>Hamuy</a:t>
            </a:r>
            <a:r>
              <a:rPr lang="en-US" sz="1800" dirty="0"/>
              <a:t> spectrophotometric standard, see https://</a:t>
            </a:r>
            <a:r>
              <a:rPr lang="en-US" sz="1800" dirty="0" err="1"/>
              <a:t>noirlab.edu</a:t>
            </a:r>
            <a:r>
              <a:rPr lang="en-US" sz="1800" dirty="0"/>
              <a:t>/science/observing-</a:t>
            </a:r>
            <a:r>
              <a:rPr lang="en-US" sz="1800" dirty="0" err="1"/>
              <a:t>noirlab</a:t>
            </a:r>
            <a:r>
              <a:rPr lang="en-US" sz="1800" dirty="0"/>
              <a:t>/observing-</a:t>
            </a:r>
            <a:r>
              <a:rPr lang="en-US" sz="1800" dirty="0" err="1"/>
              <a:t>ctio</a:t>
            </a:r>
            <a:r>
              <a:rPr lang="en-US" sz="1800" dirty="0"/>
              <a:t>/Spectrophotometric-Standards/</a:t>
            </a:r>
            <a:r>
              <a:rPr lang="en-US" sz="1800" dirty="0" err="1"/>
              <a:t>Hamuy</a:t>
            </a:r>
            <a:endParaRPr lang="en-US" sz="1800" dirty="0"/>
          </a:p>
          <a:p>
            <a:r>
              <a:rPr lang="en-US" sz="2000" dirty="0"/>
              <a:t>Astrometric field: </a:t>
            </a:r>
          </a:p>
          <a:p>
            <a:pPr lvl="1"/>
            <a:r>
              <a:rPr lang="en-US" sz="1800" dirty="0"/>
              <a:t>Zero point of rotator for RADEC orientation.</a:t>
            </a:r>
          </a:p>
          <a:p>
            <a:pPr lvl="1"/>
            <a:r>
              <a:rPr lang="en-US" sz="1800" dirty="0"/>
              <a:t>Plate scale, field distortion in all filters. </a:t>
            </a:r>
          </a:p>
          <a:p>
            <a:pPr lvl="1"/>
            <a:r>
              <a:rPr lang="en-US" sz="1800" dirty="0"/>
              <a:t>Repeat to check stability of WCS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68462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E07A2-94DE-8B83-0B7C-62D2EEC3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Commissioning at SOAR</a:t>
            </a:r>
            <a:br>
              <a:rPr lang="en-US" dirty="0"/>
            </a:br>
            <a:r>
              <a:rPr lang="en-US" dirty="0"/>
              <a:t>3.  Spectroscopic Channel (SAMI)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B9B78-9449-EC98-E2A1-08FECBC85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Alignment and focus check of SAMI on SAMOS</a:t>
            </a:r>
          </a:p>
          <a:p>
            <a:pPr lvl="1"/>
            <a:r>
              <a:rPr lang="en-US" dirty="0"/>
              <a:t>DMD pinholes with quartz lamp should produce  horizontal spectra in all gratings</a:t>
            </a:r>
          </a:p>
          <a:p>
            <a:r>
              <a:rPr lang="en-US" dirty="0"/>
              <a:t>Bias, Dark Current during the day. </a:t>
            </a:r>
          </a:p>
          <a:p>
            <a:r>
              <a:rPr lang="en-US" dirty="0"/>
              <a:t>DMD to SAMI CCD maps: uses DMD pinholes with dome flats</a:t>
            </a:r>
          </a:p>
          <a:p>
            <a:r>
              <a:rPr lang="en-US" dirty="0"/>
              <a:t>Flat field </a:t>
            </a:r>
            <a:r>
              <a:rPr lang="en-US" dirty="0" err="1"/>
              <a:t>datacube</a:t>
            </a:r>
            <a:r>
              <a:rPr lang="en-US" dirty="0"/>
              <a:t> during the day. </a:t>
            </a:r>
          </a:p>
          <a:p>
            <a:pPr lvl="1"/>
            <a:r>
              <a:rPr lang="en-US" dirty="0"/>
              <a:t>Use quartz lamp, for each grating scan long slits by 100pixel steps. Width to be adjusted depending on lamp  brightness and </a:t>
            </a:r>
            <a:r>
              <a:rPr lang="en-US" dirty="0" err="1"/>
              <a:t>exp.time</a:t>
            </a:r>
            <a:r>
              <a:rPr lang="en-US" dirty="0"/>
              <a:t>. Analysis script available but to be checked with SAMI data format (Dana)</a:t>
            </a:r>
          </a:p>
          <a:p>
            <a:r>
              <a:rPr lang="en-US" dirty="0"/>
              <a:t>Dispersion data cube</a:t>
            </a:r>
          </a:p>
          <a:p>
            <a:pPr lvl="1"/>
            <a:r>
              <a:rPr lang="en-US" dirty="0"/>
              <a:t>Same flat field strategy with arc lamp (</a:t>
            </a:r>
            <a:r>
              <a:rPr lang="en-US" dirty="0" err="1"/>
              <a:t>CuHeAr</a:t>
            </a:r>
            <a:r>
              <a:rPr lang="en-US" dirty="0"/>
              <a:t> for blue gratings; </a:t>
            </a:r>
            <a:r>
              <a:rPr lang="en-US" dirty="0" err="1"/>
              <a:t>HeArNe</a:t>
            </a:r>
            <a:r>
              <a:rPr lang="en-US" dirty="0"/>
              <a:t> for red gratings)</a:t>
            </a:r>
          </a:p>
          <a:p>
            <a:r>
              <a:rPr lang="en-US" dirty="0"/>
              <a:t>Throughput for the four gratings, using spectrophotometric standards</a:t>
            </a:r>
          </a:p>
          <a:p>
            <a:pPr marL="457200" lvl="1" indent="0">
              <a:buNone/>
            </a:pPr>
            <a:r>
              <a:rPr lang="en-US" dirty="0"/>
              <a:t>(</a:t>
            </a:r>
            <a:r>
              <a:rPr lang="en-US" dirty="0" err="1"/>
              <a:t>Hamuy</a:t>
            </a:r>
            <a:r>
              <a:rPr lang="en-US" dirty="0"/>
              <a:t> catalog)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5E13D-58CA-6AA2-B900-19EDCD50B0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524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E07A2-94DE-8B83-0B7C-62D2EEC3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Commissioning at SOAR</a:t>
            </a:r>
            <a:br>
              <a:rPr lang="en-US" dirty="0"/>
            </a:br>
            <a:r>
              <a:rPr lang="en-US" dirty="0"/>
              <a:t>4.  Science Observations in slit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B9B78-9449-EC98-E2A1-08FECBC85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Spectroscopy of single star (standard)</a:t>
            </a:r>
          </a:p>
          <a:p>
            <a:pPr lvl="1"/>
            <a:r>
              <a:rPr lang="en-US" dirty="0"/>
              <a:t>Target close to the center of the field</a:t>
            </a:r>
          </a:p>
          <a:p>
            <a:pPr lvl="1"/>
            <a:r>
              <a:rPr lang="en-US" dirty="0"/>
              <a:t>Slit definition </a:t>
            </a:r>
          </a:p>
          <a:p>
            <a:pPr lvl="1"/>
            <a:r>
              <a:rPr lang="en-US" dirty="0"/>
              <a:t>Start imaging and spectroscopic acquisition</a:t>
            </a:r>
          </a:p>
          <a:p>
            <a:pPr lvl="1"/>
            <a:r>
              <a:rPr lang="en-US" dirty="0"/>
              <a:t>Telescope dither move</a:t>
            </a:r>
          </a:p>
          <a:p>
            <a:pPr lvl="1"/>
            <a:r>
              <a:rPr lang="en-US" dirty="0"/>
              <a:t>Adjust slit position, repeat.</a:t>
            </a:r>
          </a:p>
          <a:p>
            <a:pPr marL="400050"/>
            <a:r>
              <a:rPr lang="en-US" dirty="0"/>
              <a:t>Spectroscopy of cluster (NGC3105 or TBD depending on the epoch)</a:t>
            </a:r>
          </a:p>
          <a:p>
            <a:pPr lvl="1"/>
            <a:r>
              <a:rPr lang="en-US" dirty="0"/>
              <a:t>Same procedure as single star using </a:t>
            </a:r>
          </a:p>
          <a:p>
            <a:pPr lvl="2"/>
            <a:r>
              <a:rPr lang="en-US" dirty="0"/>
              <a:t>Pre-defined slits</a:t>
            </a:r>
          </a:p>
          <a:p>
            <a:pPr lvl="2"/>
            <a:r>
              <a:rPr lang="en-US" dirty="0"/>
              <a:t>Slits determined on-the-flight</a:t>
            </a:r>
          </a:p>
          <a:p>
            <a:r>
              <a:rPr lang="en-US" dirty="0"/>
              <a:t>HTS: cycle through a Hadamard </a:t>
            </a:r>
            <a:r>
              <a:rPr lang="en-US" dirty="0" err="1"/>
              <a:t>datacube</a:t>
            </a:r>
            <a:r>
              <a:rPr lang="en-US" dirty="0"/>
              <a:t> on compact target (TBD)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5E13D-58CA-6AA2-B900-19EDCD50B0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0567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6EA3-B49B-7811-E717-D51CAFB5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CC6A-779A-AFE8-E5B9-1CD8CB019B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44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6232E4-488B-75EF-0ED2-F0C13F7ED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317280" y="433345"/>
            <a:ext cx="5106716" cy="73216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8845AE-4D2C-71BD-3681-3DF29A6437B3}"/>
              </a:ext>
            </a:extLst>
          </p:cNvPr>
          <p:cNvSpPr txBox="1"/>
          <p:nvPr/>
        </p:nvSpPr>
        <p:spPr>
          <a:xfrm>
            <a:off x="1676400" y="11430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Wire Rope Isolator Spec Worksheet p1/2</a:t>
            </a:r>
          </a:p>
        </p:txBody>
      </p:sp>
    </p:spTree>
    <p:extLst>
      <p:ext uri="{BB962C8B-B14F-4D97-AF65-F5344CB8AC3E}">
        <p14:creationId xmlns:p14="http://schemas.microsoft.com/office/powerpoint/2010/main" val="1455184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6EA3-B49B-7811-E717-D51CAFB57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9CC6A-779A-AFE8-E5B9-1CD8CB019B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45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8845AE-4D2C-71BD-3681-3DF29A6437B3}"/>
              </a:ext>
            </a:extLst>
          </p:cNvPr>
          <p:cNvSpPr txBox="1"/>
          <p:nvPr/>
        </p:nvSpPr>
        <p:spPr>
          <a:xfrm>
            <a:off x="1676400" y="11430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Wire Rope Isolator Spec Worksheet p2/2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6858F7-89CF-F090-E7F8-D9DB98D31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378254" y="548668"/>
            <a:ext cx="5102999" cy="7135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2828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A57B-3972-A592-FBAD-3982DFDB7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Element Metrology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B893B-C69E-FE31-BEAB-7F4FB8481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Optimax provided full inspection reports with each optic.</a:t>
            </a:r>
          </a:p>
          <a:p>
            <a:r>
              <a:rPr lang="en-US" dirty="0"/>
              <a:t>JHU verified all lens diameters prior to installation.  Thicknesses were verified at the assembly level to verify vertex-to-vertex spacings.</a:t>
            </a:r>
          </a:p>
          <a:p>
            <a:pPr lvl="1"/>
            <a:r>
              <a:rPr lang="en-US" dirty="0"/>
              <a:t>In all cases, JHU measurements agreed with Optimax inspection reports.</a:t>
            </a:r>
          </a:p>
          <a:p>
            <a:pPr lvl="1"/>
            <a:r>
              <a:rPr lang="en-US" dirty="0"/>
              <a:t>By all appearances, Optimax did a fantastic job fabricating the SAMOS optics.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E8EF4-8734-D7EC-6DF3-52C4527F34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786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B4A8A-228A-DC47-E479-F67DE284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Metrology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C10F3-8A8C-B20C-9407-F461BD190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19200"/>
            <a:ext cx="8229600" cy="4525963"/>
          </a:xfrm>
        </p:spPr>
        <p:txBody>
          <a:bodyPr/>
          <a:lstStyle/>
          <a:p>
            <a:r>
              <a:rPr lang="en-US" dirty="0"/>
              <a:t>JHU measured all lens diameters to verify compliance</a:t>
            </a:r>
          </a:p>
          <a:p>
            <a:pPr lvl="1"/>
            <a:r>
              <a:rPr lang="en-US" dirty="0"/>
              <a:t>In particular radial clearance required to ensure decenter tolerance compliance</a:t>
            </a:r>
          </a:p>
          <a:p>
            <a:pPr lvl="1"/>
            <a:r>
              <a:rPr lang="en-US" dirty="0"/>
              <a:t>Clearance required for cold survival limit (-20 </a:t>
            </a:r>
            <a:r>
              <a:rPr lang="en-US" dirty="0">
                <a:sym typeface="Symbol" panose="05050102010706020507" pitchFamily="18" charset="2"/>
              </a:rPr>
              <a:t></a:t>
            </a:r>
            <a:r>
              <a:rPr lang="en-US" dirty="0"/>
              <a:t>C)</a:t>
            </a:r>
          </a:p>
          <a:p>
            <a:r>
              <a:rPr lang="en-US" dirty="0"/>
              <a:t>CMM measurements of Schmidt collimator surface (outside CA) to verify segment alignment.</a:t>
            </a:r>
          </a:p>
          <a:p>
            <a:pPr lvl="1"/>
            <a:r>
              <a:rPr lang="en-US" dirty="0"/>
              <a:t>Results indicate that both segments are within tolerance</a:t>
            </a:r>
          </a:p>
          <a:p>
            <a:r>
              <a:rPr lang="en-US" dirty="0"/>
              <a:t>CMM measurements of Schmidt housing indicate that all optomechanical reference features are extremely accurate</a:t>
            </a:r>
          </a:p>
          <a:p>
            <a:pPr lvl="1"/>
            <a:r>
              <a:rPr lang="en-US" dirty="0"/>
              <a:t>Schmidt fold and corrector interfaces are accurate to 0.002 degrees.</a:t>
            </a:r>
          </a:p>
          <a:p>
            <a:pPr lvl="1"/>
            <a:r>
              <a:rPr lang="en-US" dirty="0"/>
              <a:t>Reference hole (dowels and bores) true positions good to 50 um.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E2AE0-0103-D493-04C6-9415D10085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6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4BF716-82E4-253E-2875-6C7CB8184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4952999"/>
            <a:ext cx="2438400" cy="16362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1E24C3-4683-1E15-CB55-B72984F9D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953000"/>
            <a:ext cx="3200400" cy="16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42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35BF-B5F3-A575-2E73-8D75B2413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Optomechanical Metrology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8314F-3A6C-3577-B70F-7FF8A1CC0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Optical bench reference features measured in various ways.</a:t>
            </a:r>
          </a:p>
          <a:p>
            <a:pPr lvl="1"/>
            <a:r>
              <a:rPr lang="en-US" dirty="0"/>
              <a:t>On the CNC machine during final machining.</a:t>
            </a:r>
          </a:p>
          <a:p>
            <a:pPr lvl="1"/>
            <a:r>
              <a:rPr lang="en-US" dirty="0"/>
              <a:t>Using FARO arm upon completion.</a:t>
            </a:r>
          </a:p>
          <a:p>
            <a:r>
              <a:rPr lang="en-US" dirty="0"/>
              <a:t>Optomechanical system alignment verified optically.</a:t>
            </a:r>
          </a:p>
          <a:p>
            <a:pPr lvl="1"/>
            <a:r>
              <a:rPr lang="en-US" dirty="0"/>
              <a:t>Central pinhole at the field stop location falls within 90 um of DMD center!</a:t>
            </a:r>
          </a:p>
          <a:p>
            <a:pPr lvl="2"/>
            <a:r>
              <a:rPr lang="en-US" dirty="0"/>
              <a:t>Placement tolerance of the DMD die in the package is 150 um.</a:t>
            </a:r>
          </a:p>
          <a:p>
            <a:pPr lvl="1"/>
            <a:r>
              <a:rPr lang="en-US" dirty="0"/>
              <a:t>DMD image is centered on the imaging channel CCD to within 14 pixels </a:t>
            </a:r>
          </a:p>
          <a:p>
            <a:r>
              <a:rPr lang="en-US" dirty="0" err="1"/>
              <a:t>Grism</a:t>
            </a:r>
            <a:r>
              <a:rPr lang="en-US" dirty="0"/>
              <a:t> alignment is very good.</a:t>
            </a:r>
          </a:p>
          <a:p>
            <a:pPr lvl="1"/>
            <a:r>
              <a:rPr lang="en-US" dirty="0"/>
              <a:t>All spectra are aligned to the spectral channel CCD pixels to better than +/- 2 pixels (13 um per pixel on the Sophia test camera) over the spectral range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Need to check how well the central wavelength falls on the detector.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0E902-0001-75E6-E5AA-5CB072E899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588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08C6-A9F9-3D6B-6DC7-55FBC583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 Test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CD19-CEF2-C001-5512-4BDD98BD1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ABCD90-90FA-398B-C295-D77F1E24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185" y="1676400"/>
            <a:ext cx="3511685" cy="4419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5D1C89-DB79-2EF8-C129-19D7DB90E24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038600" y="4211822"/>
            <a:ext cx="1446899" cy="20777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11B3BC-666E-DAD4-A188-E0EFBE65B284}"/>
              </a:ext>
            </a:extLst>
          </p:cNvPr>
          <p:cNvSpPr txBox="1"/>
          <p:nvPr/>
        </p:nvSpPr>
        <p:spPr>
          <a:xfrm>
            <a:off x="5485499" y="3842490"/>
            <a:ext cx="2133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Xenon Source</a:t>
            </a:r>
          </a:p>
          <a:p>
            <a:pPr algn="ctr"/>
            <a:r>
              <a:rPr lang="en-US" sz="1400" dirty="0"/>
              <a:t>(Also use Halogen and Hg line source)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B3CACF-F8A7-F85E-072F-E3A5FEAF3164}"/>
              </a:ext>
            </a:extLst>
          </p:cNvPr>
          <p:cNvSpPr txBox="1"/>
          <p:nvPr/>
        </p:nvSpPr>
        <p:spPr>
          <a:xfrm>
            <a:off x="5486400" y="2893537"/>
            <a:ext cx="2133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Spec Channel Camera, for test only</a:t>
            </a:r>
          </a:p>
          <a:p>
            <a:r>
              <a:rPr lang="en-US" sz="1400" dirty="0"/>
              <a:t>(Teledyne Sophia blue sensitive CCD, 2k x 2k)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40C6BD-3BE8-7D63-7B40-3ACADDADBC05}"/>
              </a:ext>
            </a:extLst>
          </p:cNvPr>
          <p:cNvCxnSpPr>
            <a:cxnSpLocks/>
          </p:cNvCxnSpPr>
          <p:nvPr/>
        </p:nvCxnSpPr>
        <p:spPr>
          <a:xfrm flipH="1" flipV="1">
            <a:off x="3124200" y="3124200"/>
            <a:ext cx="2286000" cy="7620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775D062-2D2B-5586-A23B-E18CAA2A2D8B}"/>
              </a:ext>
            </a:extLst>
          </p:cNvPr>
          <p:cNvSpPr txBox="1"/>
          <p:nvPr/>
        </p:nvSpPr>
        <p:spPr>
          <a:xfrm>
            <a:off x="5470751" y="1750216"/>
            <a:ext cx="2133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Spectral Instruments SI850 CCD camera, 1k x 1k, 13um pixels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AA6C41-40D4-E45E-5389-F669134CD68A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276600" y="2119548"/>
            <a:ext cx="2194151" cy="22960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7C545F0-3355-4AB0-37D7-CC23599EA5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5450" y="1805192"/>
            <a:ext cx="3589234" cy="407459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F4400C5-0801-5B37-7104-39D4B025E8F3}"/>
              </a:ext>
            </a:extLst>
          </p:cNvPr>
          <p:cNvSpPr txBox="1"/>
          <p:nvPr/>
        </p:nvSpPr>
        <p:spPr>
          <a:xfrm>
            <a:off x="6628500" y="1228509"/>
            <a:ext cx="2209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Fiber fed pinhole projector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6E0F28-6A3E-B6B6-3D63-59403C0AF6EF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8838299" y="1490119"/>
            <a:ext cx="915301" cy="188047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448EC1-D8E5-572D-5B66-4FAEBD6989DD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3770667" y="4550143"/>
            <a:ext cx="2379036" cy="27911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8FE6C7C-2B1D-042F-093E-66912FB73402}"/>
              </a:ext>
            </a:extLst>
          </p:cNvPr>
          <p:cNvSpPr txBox="1"/>
          <p:nvPr/>
        </p:nvSpPr>
        <p:spPr>
          <a:xfrm>
            <a:off x="6149703" y="4675371"/>
            <a:ext cx="72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Fiber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FC46DF-D8EC-B580-16FD-1E2E45F58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9400" y="1033680"/>
            <a:ext cx="1523999" cy="1523999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8B5E1C2-F9DB-EA62-0F6E-EB9B50D1B23E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8838299" y="1490119"/>
            <a:ext cx="1601101" cy="30556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84FAA7-B429-D4D3-DA68-F5ECBAB729EF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619098" y="4211822"/>
            <a:ext cx="991502" cy="36933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BCB100C-62FF-26A0-0AA8-5AA92075C4D5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6878695" y="4648200"/>
            <a:ext cx="2112905" cy="1810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997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08C6-A9F9-3D6B-6DC7-55FBC583E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Performance: DMD/Imaging Channel z-Band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3CD19-CEF2-C001-5512-4BDD98BD10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0753F-7984-4963-970C-1A1AFC575FC6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F5906C-76AE-F361-DEDC-892C4C5CC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27" y="908050"/>
            <a:ext cx="10972800" cy="54864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96FE610-6584-FA02-1B0B-1D69AAB1FAFD}"/>
              </a:ext>
            </a:extLst>
          </p:cNvPr>
          <p:cNvGrpSpPr/>
          <p:nvPr/>
        </p:nvGrpSpPr>
        <p:grpSpPr>
          <a:xfrm>
            <a:off x="1516706" y="6019800"/>
            <a:ext cx="9158589" cy="646331"/>
            <a:chOff x="1419225" y="6019800"/>
            <a:chExt cx="9158589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6331C9-435B-9891-4A2D-C4F726F068BF}"/>
                </a:ext>
              </a:extLst>
            </p:cNvPr>
            <p:cNvSpPr txBox="1"/>
            <p:nvPr/>
          </p:nvSpPr>
          <p:spPr>
            <a:xfrm>
              <a:off x="1419225" y="6019800"/>
              <a:ext cx="34321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Required FWHM @ DMD: </a:t>
              </a:r>
              <a:r>
                <a:rPr lang="en-US" b="1" dirty="0"/>
                <a:t>14.0 </a:t>
              </a:r>
              <a:r>
                <a:rPr lang="el-GR" b="1" dirty="0"/>
                <a:t>μ</a:t>
              </a:r>
              <a:r>
                <a:rPr lang="en-US" b="1" dirty="0"/>
                <a:t>m</a:t>
              </a:r>
            </a:p>
            <a:p>
              <a:r>
                <a:rPr lang="en-US" dirty="0"/>
                <a:t>Achieved FWHM @ DMD: </a:t>
              </a:r>
              <a:r>
                <a:rPr lang="en-US" b="1" dirty="0">
                  <a:solidFill>
                    <a:srgbClr val="00B050"/>
                  </a:solidFill>
                </a:rPr>
                <a:t>7.77 </a:t>
              </a:r>
              <a:r>
                <a:rPr lang="el-GR" b="1" dirty="0">
                  <a:solidFill>
                    <a:srgbClr val="00B050"/>
                  </a:solidFill>
                </a:rPr>
                <a:t>μ</a:t>
              </a:r>
              <a:r>
                <a:rPr lang="en-US" b="1" dirty="0">
                  <a:solidFill>
                    <a:srgbClr val="00B050"/>
                  </a:solidFill>
                </a:rPr>
                <a:t>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405ED9-7D6E-2A67-D0D6-BA571DB93747}"/>
                </a:ext>
              </a:extLst>
            </p:cNvPr>
            <p:cNvSpPr txBox="1"/>
            <p:nvPr/>
          </p:nvSpPr>
          <p:spPr>
            <a:xfrm>
              <a:off x="6896100" y="6019800"/>
              <a:ext cx="368171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Required FWHM @ CCD: </a:t>
              </a:r>
              <a:r>
                <a:rPr lang="en-US" b="1" dirty="0"/>
                <a:t>0.30 arc-sec</a:t>
              </a:r>
            </a:p>
            <a:p>
              <a:r>
                <a:rPr lang="en-US" dirty="0"/>
                <a:t>Achieved FWHM @ CCD: </a:t>
              </a:r>
              <a:r>
                <a:rPr lang="en-US" b="1" dirty="0">
                  <a:solidFill>
                    <a:srgbClr val="00B050"/>
                  </a:solidFill>
                </a:rPr>
                <a:t>0.25 arc-sec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7197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952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29495</TotalTime>
  <Words>2363</Words>
  <Application>Microsoft Office PowerPoint</Application>
  <PresentationFormat>Widescreen</PresentationFormat>
  <Paragraphs>400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Courier New</vt:lpstr>
      <vt:lpstr>Impact</vt:lpstr>
      <vt:lpstr>Wingdings</vt:lpstr>
      <vt:lpstr>Office Theme</vt:lpstr>
      <vt:lpstr>September 20, 2023</vt:lpstr>
      <vt:lpstr>SAMOS Timeline</vt:lpstr>
      <vt:lpstr>Pre-Ship Review Agenda</vt:lpstr>
      <vt:lpstr>The Optomechanics</vt:lpstr>
      <vt:lpstr>Optical Element Metrology</vt:lpstr>
      <vt:lpstr>Optomechanical Metrology</vt:lpstr>
      <vt:lpstr>Optomechanical Metrology Cont.</vt:lpstr>
      <vt:lpstr>Optical Performance Test Setup</vt:lpstr>
      <vt:lpstr>Optical Performance: DMD/Imaging Channel z-Band</vt:lpstr>
      <vt:lpstr>Optical Performance: DMD/Imaging Channel i-Band</vt:lpstr>
      <vt:lpstr>Optical Performance: DMD/Imaging Channel r-Band</vt:lpstr>
      <vt:lpstr>Optical Performance: DMD/Imaging Channel g-Band [1 of 2]</vt:lpstr>
      <vt:lpstr>Optical Performance: DMD/Imaging Channel g-Band [2 of 2]</vt:lpstr>
      <vt:lpstr>Optical Performance: DMD/Imaging Channel Halpha</vt:lpstr>
      <vt:lpstr>Optical Performance: Scattered Light z-Band</vt:lpstr>
      <vt:lpstr>Optical Performance: Scattered Light i-Band</vt:lpstr>
      <vt:lpstr>Optical Performance: Scattered Light r-Band</vt:lpstr>
      <vt:lpstr>Optical Performance: Scattered Light g-Band</vt:lpstr>
      <vt:lpstr>Optical Performance: Mercury-Argon Calibration Source</vt:lpstr>
      <vt:lpstr>Optical Performance: Line Source Resolution</vt:lpstr>
      <vt:lpstr>Optical Performance: Blue Grism Resolution</vt:lpstr>
      <vt:lpstr>Optical Performance: Red Grism Resolution</vt:lpstr>
      <vt:lpstr>Optical Performance: Contrast Ratio [1 of 2]</vt:lpstr>
      <vt:lpstr>Optical Performance: Contrast Ratio</vt:lpstr>
      <vt:lpstr>Optical Performance: Predicted Throughput Imaging Channel</vt:lpstr>
      <vt:lpstr>Optical Performance: Predicted Throughput Spectroscopic Channel Low-Res Blue</vt:lpstr>
      <vt:lpstr>Optical Performance: Predicted Throughput Spectroscopic Channel Low-Res Red</vt:lpstr>
      <vt:lpstr>Mechanical Performance</vt:lpstr>
      <vt:lpstr>Filter Wheel</vt:lpstr>
      <vt:lpstr>Grism Exchanger</vt:lpstr>
      <vt:lpstr>Flexure Measurement</vt:lpstr>
      <vt:lpstr>Instrument Handling</vt:lpstr>
      <vt:lpstr>Instrument Shipping Strategy [1 of 2]</vt:lpstr>
      <vt:lpstr>Instrument Shipping Strategy [2 of 2]</vt:lpstr>
      <vt:lpstr>Shipment Plan</vt:lpstr>
      <vt:lpstr>Post Shipment Checks [1 of 2] To be performed by SOAR/AURA personnel</vt:lpstr>
      <vt:lpstr>Post Shipment Checks [2 of 2] To be performed by SOAR/AURA personnel</vt:lpstr>
      <vt:lpstr>Pre-Installation Checkout at SOAR [1 of 2] December 2023 Baseline</vt:lpstr>
      <vt:lpstr>Pre-Installation on SOAR [2 of 2] December 2023 Baseline</vt:lpstr>
      <vt:lpstr>Commissioning at SOAR : January – February 2024 1. Installation </vt:lpstr>
      <vt:lpstr>Commissioning at SOAR 2.  Imaging Channel (SISI)</vt:lpstr>
      <vt:lpstr>Commissioning at SOAR 3.  Spectroscopic Channel (SAMI)</vt:lpstr>
      <vt:lpstr>Commissioning at SOAR 4.  Science Observations in slit mode</vt:lpstr>
      <vt:lpstr>BACK UP</vt:lpstr>
      <vt:lpstr>BACK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 Smee</dc:creator>
  <cp:lastModifiedBy>Steve Smee</cp:lastModifiedBy>
  <cp:revision>766</cp:revision>
  <dcterms:created xsi:type="dcterms:W3CDTF">2010-03-03T23:02:59Z</dcterms:created>
  <dcterms:modified xsi:type="dcterms:W3CDTF">2023-09-21T15:51:13Z</dcterms:modified>
</cp:coreProperties>
</file>